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Lst>
  <p:notesMasterIdLst>
    <p:notesMasterId r:id="rId85"/>
  </p:notesMasterIdLst>
  <p:sldIdLst>
    <p:sldId id="256" r:id="rId3"/>
    <p:sldId id="345"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8" r:id="rId25"/>
    <p:sldId id="282" r:id="rId26"/>
    <p:sldId id="283" r:id="rId27"/>
    <p:sldId id="279" r:id="rId28"/>
    <p:sldId id="280" r:id="rId29"/>
    <p:sldId id="281" r:id="rId30"/>
    <p:sldId id="760" r:id="rId31"/>
    <p:sldId id="759" r:id="rId32"/>
    <p:sldId id="761" r:id="rId33"/>
    <p:sldId id="764"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1" r:id="rId48"/>
    <p:sldId id="302" r:id="rId49"/>
    <p:sldId id="310" r:id="rId50"/>
    <p:sldId id="311" r:id="rId51"/>
    <p:sldId id="312" r:id="rId52"/>
    <p:sldId id="313" r:id="rId53"/>
    <p:sldId id="314" r:id="rId54"/>
    <p:sldId id="315" r:id="rId55"/>
    <p:sldId id="316" r:id="rId56"/>
    <p:sldId id="317" r:id="rId57"/>
    <p:sldId id="765" r:id="rId58"/>
    <p:sldId id="766"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9" r:id="rId73"/>
    <p:sldId id="340" r:id="rId74"/>
    <p:sldId id="341" r:id="rId75"/>
    <p:sldId id="342" r:id="rId76"/>
    <p:sldId id="333" r:id="rId77"/>
    <p:sldId id="334" r:id="rId78"/>
    <p:sldId id="335" r:id="rId79"/>
    <p:sldId id="336" r:id="rId80"/>
    <p:sldId id="337" r:id="rId81"/>
    <p:sldId id="338" r:id="rId82"/>
    <p:sldId id="343" r:id="rId83"/>
    <p:sldId id="344" r:id="rId84"/>
  </p:sldIdLst>
  <p:sldSz cx="12192000" cy="6858000"/>
  <p:notesSz cx="6858000" cy="9144000"/>
  <p:embeddedFontLst>
    <p:embeddedFont>
      <p:font typeface="Arial Black" panose="020B0A04020102020204" pitchFamily="34" charset="0"/>
      <p:regular r:id="rId86"/>
      <p:bold r:id="rId87"/>
    </p:embeddedFont>
    <p:embeddedFont>
      <p:font typeface="Cambria" panose="02040503050406030204" pitchFamily="18" charset="0"/>
      <p:regular r:id="rId88"/>
      <p:bold r:id="rId89"/>
      <p:italic r:id="rId90"/>
      <p:boldItalic r:id="rId91"/>
    </p:embeddedFont>
    <p:embeddedFont>
      <p:font typeface="Open Sans" panose="020B0606030504020204" pitchFamily="34" charset="0"/>
      <p:regular r:id="rId92"/>
      <p:bold r:id="rId93"/>
      <p:italic r:id="rId94"/>
      <p:boldItalic r:id="rId95"/>
    </p:embeddedFont>
    <p:embeddedFont>
      <p:font typeface="Segoe UI" panose="020B0502040204020203" pitchFamily="34" charset="0"/>
      <p:regular r:id="rId96"/>
      <p:bold r:id="rId97"/>
      <p:italic r:id="rId98"/>
      <p:boldItalic r:id="rId99"/>
    </p:embeddedFont>
    <p:embeddedFont>
      <p:font typeface="Trebuchet MS" panose="020B0603020202020204" pitchFamily="34"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5" roundtripDataSignature="AMtx7mgzUZUsc3DjKv+oIj0EmxEPVGLM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EFA31B8-9AA8-498A-BB81-51E392CD39EB}">
  <a:tblStyle styleId="{2EFA31B8-9AA8-498A-BB81-51E392CD39E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A5768E4-795F-4642-9C78-1FC40FA5F78C}" styleName="Table_1">
    <a:wholeTbl>
      <a:tcTxStyle b="off" i="off">
        <a:font>
          <a:latin typeface="Georgia"/>
          <a:ea typeface="Georgia"/>
          <a:cs typeface="Georgi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2F6E9"/>
          </a:solidFill>
        </a:fill>
      </a:tcStyle>
    </a:wholeTbl>
    <a:band1H>
      <a:tcTxStyle/>
      <a:tcStyle>
        <a:tcBdr/>
        <a:fill>
          <a:solidFill>
            <a:srgbClr val="E5EECF"/>
          </a:solidFill>
        </a:fill>
      </a:tcStyle>
    </a:band1H>
    <a:band2H>
      <a:tcTxStyle/>
      <a:tcStyle>
        <a:tcBdr/>
      </a:tcStyle>
    </a:band2H>
    <a:band1V>
      <a:tcTxStyle/>
      <a:tcStyle>
        <a:tcBdr/>
        <a:fill>
          <a:solidFill>
            <a:srgbClr val="E5EECF"/>
          </a:solidFill>
        </a:fill>
      </a:tcStyle>
    </a:band1V>
    <a:band2V>
      <a:tcTxStyle/>
      <a:tcStyle>
        <a:tcBdr/>
      </a:tcStyle>
    </a:band2V>
    <a:lastCol>
      <a:tcTxStyle b="on" i="off">
        <a:font>
          <a:latin typeface="Georgia"/>
          <a:ea typeface="Georgia"/>
          <a:cs typeface="Georgia"/>
        </a:font>
        <a:schemeClr val="lt1"/>
      </a:tcTxStyle>
      <a:tcStyle>
        <a:tcBdr/>
        <a:fill>
          <a:solidFill>
            <a:schemeClr val="accent1"/>
          </a:solidFill>
        </a:fill>
      </a:tcStyle>
    </a:lastCol>
    <a:firstCol>
      <a:tcTxStyle b="on" i="off">
        <a:font>
          <a:latin typeface="Georgia"/>
          <a:ea typeface="Georgia"/>
          <a:cs typeface="Georgia"/>
        </a:font>
        <a:schemeClr val="lt1"/>
      </a:tcTxStyle>
      <a:tcStyle>
        <a:tcBdr/>
        <a:fill>
          <a:solidFill>
            <a:schemeClr val="accent1"/>
          </a:solidFill>
        </a:fill>
      </a:tcStyle>
    </a:firstCol>
    <a:lastRow>
      <a:tcTxStyle b="on" i="off">
        <a:font>
          <a:latin typeface="Georgia"/>
          <a:ea typeface="Georgia"/>
          <a:cs typeface="Georgi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Georgia"/>
          <a:ea typeface="Georgia"/>
          <a:cs typeface="Georgi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196" autoAdjust="0"/>
  </p:normalViewPr>
  <p:slideViewPr>
    <p:cSldViewPr snapToGrid="0">
      <p:cViewPr varScale="1">
        <p:scale>
          <a:sx n="85" d="100"/>
          <a:sy n="85" d="100"/>
        </p:scale>
        <p:origin x="562" y="62"/>
      </p:cViewPr>
      <p:guideLst/>
    </p:cSldViewPr>
  </p:slideViewPr>
  <p:notesTextViewPr>
    <p:cViewPr>
      <p:scale>
        <a:sx n="1" d="1"/>
        <a:sy n="1" d="1"/>
      </p:scale>
      <p:origin x="0" y="0"/>
    </p:cViewPr>
  </p:notesTextViewPr>
  <p:sorterViewPr>
    <p:cViewPr>
      <p:scale>
        <a:sx n="90" d="100"/>
        <a:sy n="90" d="100"/>
      </p:scale>
      <p:origin x="0" y="-2838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4.fntdata"/><Relationship Id="rId16" Type="http://schemas.openxmlformats.org/officeDocument/2006/relationships/slide" Target="slides/slide14.xml"/><Relationship Id="rId107" Type="http://schemas.openxmlformats.org/officeDocument/2006/relationships/viewProps" Target="view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7.fntdata"/><Relationship Id="rId5" Type="http://schemas.openxmlformats.org/officeDocument/2006/relationships/slide" Target="slides/slide3.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notesMaster" Target="notesMasters/notesMaster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8.fntdata"/><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2.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2.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5.fntdata"/><Relationship Id="rId105"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D:\Priv&#233;\Administratif\Ecole%20Filles\CAPE91-Lyc&#233;e\Devenir%20anciens%20Terminales\Evolution%20formatio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Priv&#233;\Administratif\Ecole%20Filles\CAPE91-Lyc&#233;e\Devenir%20anciens%20Terminales\Bacheliers%20Blaise%20Pascal%20Droi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Priv&#233;\Administratif\Ecole%20Filles\CAPE91-Lyc&#233;e\Devenir%20anciens%20Terminales\Bacheliers%20Blaise%20Pascal%20Droi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Priv&#233;\Administratif\Ecole%20Filles\CAPE91-Lyc&#233;e\Devenir%20anciens%20Terminales\CPGE\R&#233;partition%20annuell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iv&#233;\Administratif\Ecole%20Filles\CAPE91-Lyc&#233;e\Devenir%20anciens%20Terminales\Evolution%20formation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472276902887136E-2"/>
          <c:y val="3.3387373359518947E-2"/>
          <c:w val="0.94606938976377952"/>
          <c:h val="0.73103561034515108"/>
        </c:manualLayout>
      </c:layout>
      <c:barChart>
        <c:barDir val="col"/>
        <c:grouping val="clustered"/>
        <c:varyColors val="0"/>
        <c:ser>
          <c:idx val="3"/>
          <c:order val="0"/>
          <c:tx>
            <c:strRef>
              <c:f>Global!$G$1</c:f>
              <c:strCache>
                <c:ptCount val="1"/>
                <c:pt idx="0">
                  <c:v>2018-2019</c:v>
                </c:pt>
              </c:strCache>
            </c:strRef>
          </c:tx>
          <c:spPr>
            <a:solidFill>
              <a:schemeClr val="accent4"/>
            </a:solidFill>
            <a:ln>
              <a:noFill/>
            </a:ln>
            <a:effectLst/>
          </c:spPr>
          <c:invertIfNegative val="0"/>
          <c:cat>
            <c:strRef>
              <c:f>Global!$A$2:$A$31</c:f>
              <c:strCache>
                <c:ptCount val="30"/>
                <c:pt idx="0">
                  <c:v>Licence</c:v>
                </c:pt>
                <c:pt idx="1">
                  <c:v>Double Licence</c:v>
                </c:pt>
                <c:pt idx="2">
                  <c:v>Licence Pro</c:v>
                </c:pt>
                <c:pt idx="3">
                  <c:v>Bachelor</c:v>
                </c:pt>
                <c:pt idx="4">
                  <c:v>CPGE</c:v>
                </c:pt>
                <c:pt idx="5">
                  <c:v>CPES</c:v>
                </c:pt>
                <c:pt idx="6">
                  <c:v>Ecole</c:v>
                </c:pt>
                <c:pt idx="7">
                  <c:v>IEP</c:v>
                </c:pt>
                <c:pt idx="8">
                  <c:v>BUT</c:v>
                </c:pt>
                <c:pt idx="9">
                  <c:v>DUT</c:v>
                </c:pt>
                <c:pt idx="10">
                  <c:v>DU</c:v>
                </c:pt>
                <c:pt idx="11">
                  <c:v>CPES-M</c:v>
                </c:pt>
                <c:pt idx="12">
                  <c:v>DCG</c:v>
                </c:pt>
                <c:pt idx="13">
                  <c:v>DE</c:v>
                </c:pt>
                <c:pt idx="14">
                  <c:v>DEUST</c:v>
                </c:pt>
                <c:pt idx="15">
                  <c:v>DEPS</c:v>
                </c:pt>
                <c:pt idx="16">
                  <c:v>Destis</c:v>
                </c:pt>
                <c:pt idx="17">
                  <c:v>BPJEPS</c:v>
                </c:pt>
                <c:pt idx="18">
                  <c:v>DN MADe</c:v>
                </c:pt>
                <c:pt idx="19">
                  <c:v>BTS</c:v>
                </c:pt>
                <c:pt idx="20">
                  <c:v>BTASA</c:v>
                </c:pt>
                <c:pt idx="21">
                  <c:v>CAP</c:v>
                </c:pt>
                <c:pt idx="22">
                  <c:v>Année Préparatoire</c:v>
                </c:pt>
                <c:pt idx="23">
                  <c:v>Vie Active</c:v>
                </c:pt>
                <c:pt idx="24">
                  <c:v>Armée</c:v>
                </c:pt>
                <c:pt idx="25">
                  <c:v>Service Civique</c:v>
                </c:pt>
                <c:pt idx="26">
                  <c:v>Recherche d'emploi</c:v>
                </c:pt>
                <c:pt idx="27">
                  <c:v>Année de Césure</c:v>
                </c:pt>
                <c:pt idx="28">
                  <c:v>Redoublement</c:v>
                </c:pt>
                <c:pt idx="29">
                  <c:v>Non renseignées</c:v>
                </c:pt>
              </c:strCache>
            </c:strRef>
          </c:cat>
          <c:val>
            <c:numRef>
              <c:f>Global!$G$2:$G$31</c:f>
              <c:numCache>
                <c:formatCode>General</c:formatCode>
                <c:ptCount val="30"/>
                <c:pt idx="0">
                  <c:v>140</c:v>
                </c:pt>
                <c:pt idx="1">
                  <c:v>0</c:v>
                </c:pt>
                <c:pt idx="3">
                  <c:v>0</c:v>
                </c:pt>
                <c:pt idx="4">
                  <c:v>73</c:v>
                </c:pt>
                <c:pt idx="5">
                  <c:v>0</c:v>
                </c:pt>
                <c:pt idx="6">
                  <c:v>54</c:v>
                </c:pt>
                <c:pt idx="7">
                  <c:v>2</c:v>
                </c:pt>
                <c:pt idx="8">
                  <c:v>0</c:v>
                </c:pt>
                <c:pt idx="9">
                  <c:v>18</c:v>
                </c:pt>
                <c:pt idx="10">
                  <c:v>0</c:v>
                </c:pt>
                <c:pt idx="11">
                  <c:v>0</c:v>
                </c:pt>
                <c:pt idx="12">
                  <c:v>0</c:v>
                </c:pt>
                <c:pt idx="15">
                  <c:v>0</c:v>
                </c:pt>
                <c:pt idx="16">
                  <c:v>0</c:v>
                </c:pt>
                <c:pt idx="18">
                  <c:v>0</c:v>
                </c:pt>
                <c:pt idx="19">
                  <c:v>3</c:v>
                </c:pt>
                <c:pt idx="20">
                  <c:v>0</c:v>
                </c:pt>
                <c:pt idx="21">
                  <c:v>2</c:v>
                </c:pt>
                <c:pt idx="22">
                  <c:v>0</c:v>
                </c:pt>
                <c:pt idx="23">
                  <c:v>2</c:v>
                </c:pt>
                <c:pt idx="24">
                  <c:v>0</c:v>
                </c:pt>
                <c:pt idx="25">
                  <c:v>0</c:v>
                </c:pt>
                <c:pt idx="26">
                  <c:v>0</c:v>
                </c:pt>
                <c:pt idx="27">
                  <c:v>3</c:v>
                </c:pt>
                <c:pt idx="28">
                  <c:v>8</c:v>
                </c:pt>
                <c:pt idx="29">
                  <c:v>32</c:v>
                </c:pt>
              </c:numCache>
            </c:numRef>
          </c:val>
          <c:extLst>
            <c:ext xmlns:c16="http://schemas.microsoft.com/office/drawing/2014/chart" uri="{C3380CC4-5D6E-409C-BE32-E72D297353CC}">
              <c16:uniqueId val="{00000000-9283-441C-A540-99AB498020AB}"/>
            </c:ext>
          </c:extLst>
        </c:ser>
        <c:ser>
          <c:idx val="2"/>
          <c:order val="1"/>
          <c:tx>
            <c:strRef>
              <c:f>Global!$F$1</c:f>
              <c:strCache>
                <c:ptCount val="1"/>
                <c:pt idx="0">
                  <c:v>2019-2020</c:v>
                </c:pt>
              </c:strCache>
            </c:strRef>
          </c:tx>
          <c:spPr>
            <a:solidFill>
              <a:schemeClr val="accent3"/>
            </a:solidFill>
            <a:ln>
              <a:noFill/>
            </a:ln>
            <a:effectLst/>
          </c:spPr>
          <c:invertIfNegative val="0"/>
          <c:cat>
            <c:strRef>
              <c:f>Global!$A$2:$A$31</c:f>
              <c:strCache>
                <c:ptCount val="30"/>
                <c:pt idx="0">
                  <c:v>Licence</c:v>
                </c:pt>
                <c:pt idx="1">
                  <c:v>Double Licence</c:v>
                </c:pt>
                <c:pt idx="2">
                  <c:v>Licence Pro</c:v>
                </c:pt>
                <c:pt idx="3">
                  <c:v>Bachelor</c:v>
                </c:pt>
                <c:pt idx="4">
                  <c:v>CPGE</c:v>
                </c:pt>
                <c:pt idx="5">
                  <c:v>CPES</c:v>
                </c:pt>
                <c:pt idx="6">
                  <c:v>Ecole</c:v>
                </c:pt>
                <c:pt idx="7">
                  <c:v>IEP</c:v>
                </c:pt>
                <c:pt idx="8">
                  <c:v>BUT</c:v>
                </c:pt>
                <c:pt idx="9">
                  <c:v>DUT</c:v>
                </c:pt>
                <c:pt idx="10">
                  <c:v>DU</c:v>
                </c:pt>
                <c:pt idx="11">
                  <c:v>CPES-M</c:v>
                </c:pt>
                <c:pt idx="12">
                  <c:v>DCG</c:v>
                </c:pt>
                <c:pt idx="13">
                  <c:v>DE</c:v>
                </c:pt>
                <c:pt idx="14">
                  <c:v>DEUST</c:v>
                </c:pt>
                <c:pt idx="15">
                  <c:v>DEPS</c:v>
                </c:pt>
                <c:pt idx="16">
                  <c:v>Destis</c:v>
                </c:pt>
                <c:pt idx="17">
                  <c:v>BPJEPS</c:v>
                </c:pt>
                <c:pt idx="18">
                  <c:v>DN MADe</c:v>
                </c:pt>
                <c:pt idx="19">
                  <c:v>BTS</c:v>
                </c:pt>
                <c:pt idx="20">
                  <c:v>BTASA</c:v>
                </c:pt>
                <c:pt idx="21">
                  <c:v>CAP</c:v>
                </c:pt>
                <c:pt idx="22">
                  <c:v>Année Préparatoire</c:v>
                </c:pt>
                <c:pt idx="23">
                  <c:v>Vie Active</c:v>
                </c:pt>
                <c:pt idx="24">
                  <c:v>Armée</c:v>
                </c:pt>
                <c:pt idx="25">
                  <c:v>Service Civique</c:v>
                </c:pt>
                <c:pt idx="26">
                  <c:v>Recherche d'emploi</c:v>
                </c:pt>
                <c:pt idx="27">
                  <c:v>Année de Césure</c:v>
                </c:pt>
                <c:pt idx="28">
                  <c:v>Redoublement</c:v>
                </c:pt>
                <c:pt idx="29">
                  <c:v>Non renseignées</c:v>
                </c:pt>
              </c:strCache>
            </c:strRef>
          </c:cat>
          <c:val>
            <c:numRef>
              <c:f>Global!$F$2:$F$31</c:f>
              <c:numCache>
                <c:formatCode>General</c:formatCode>
                <c:ptCount val="30"/>
                <c:pt idx="0">
                  <c:v>137</c:v>
                </c:pt>
                <c:pt idx="1">
                  <c:v>0</c:v>
                </c:pt>
                <c:pt idx="3">
                  <c:v>6</c:v>
                </c:pt>
                <c:pt idx="4">
                  <c:v>44</c:v>
                </c:pt>
                <c:pt idx="5">
                  <c:v>0</c:v>
                </c:pt>
                <c:pt idx="6">
                  <c:v>53</c:v>
                </c:pt>
                <c:pt idx="7">
                  <c:v>4</c:v>
                </c:pt>
                <c:pt idx="8">
                  <c:v>0</c:v>
                </c:pt>
                <c:pt idx="9">
                  <c:v>18</c:v>
                </c:pt>
                <c:pt idx="10">
                  <c:v>1</c:v>
                </c:pt>
                <c:pt idx="11">
                  <c:v>0</c:v>
                </c:pt>
                <c:pt idx="12">
                  <c:v>0</c:v>
                </c:pt>
                <c:pt idx="15">
                  <c:v>0</c:v>
                </c:pt>
                <c:pt idx="16">
                  <c:v>0</c:v>
                </c:pt>
                <c:pt idx="18">
                  <c:v>0</c:v>
                </c:pt>
                <c:pt idx="19">
                  <c:v>8</c:v>
                </c:pt>
                <c:pt idx="20">
                  <c:v>0</c:v>
                </c:pt>
                <c:pt idx="21">
                  <c:v>0</c:v>
                </c:pt>
                <c:pt idx="22">
                  <c:v>6</c:v>
                </c:pt>
                <c:pt idx="23">
                  <c:v>1</c:v>
                </c:pt>
                <c:pt idx="24">
                  <c:v>1</c:v>
                </c:pt>
                <c:pt idx="25">
                  <c:v>1</c:v>
                </c:pt>
                <c:pt idx="26">
                  <c:v>0</c:v>
                </c:pt>
                <c:pt idx="27">
                  <c:v>1</c:v>
                </c:pt>
                <c:pt idx="28">
                  <c:v>0</c:v>
                </c:pt>
                <c:pt idx="29">
                  <c:v>41</c:v>
                </c:pt>
              </c:numCache>
            </c:numRef>
          </c:val>
          <c:extLst>
            <c:ext xmlns:c16="http://schemas.microsoft.com/office/drawing/2014/chart" uri="{C3380CC4-5D6E-409C-BE32-E72D297353CC}">
              <c16:uniqueId val="{00000001-9283-441C-A540-99AB498020AB}"/>
            </c:ext>
          </c:extLst>
        </c:ser>
        <c:ser>
          <c:idx val="1"/>
          <c:order val="2"/>
          <c:tx>
            <c:strRef>
              <c:f>Global!$E$1</c:f>
              <c:strCache>
                <c:ptCount val="1"/>
                <c:pt idx="0">
                  <c:v>2020-2021</c:v>
                </c:pt>
              </c:strCache>
            </c:strRef>
          </c:tx>
          <c:spPr>
            <a:solidFill>
              <a:schemeClr val="accent2"/>
            </a:solidFill>
            <a:ln>
              <a:noFill/>
            </a:ln>
            <a:effectLst/>
          </c:spPr>
          <c:invertIfNegative val="0"/>
          <c:cat>
            <c:strRef>
              <c:f>Global!$A$2:$A$31</c:f>
              <c:strCache>
                <c:ptCount val="30"/>
                <c:pt idx="0">
                  <c:v>Licence</c:v>
                </c:pt>
                <c:pt idx="1">
                  <c:v>Double Licence</c:v>
                </c:pt>
                <c:pt idx="2">
                  <c:v>Licence Pro</c:v>
                </c:pt>
                <c:pt idx="3">
                  <c:v>Bachelor</c:v>
                </c:pt>
                <c:pt idx="4">
                  <c:v>CPGE</c:v>
                </c:pt>
                <c:pt idx="5">
                  <c:v>CPES</c:v>
                </c:pt>
                <c:pt idx="6">
                  <c:v>Ecole</c:v>
                </c:pt>
                <c:pt idx="7">
                  <c:v>IEP</c:v>
                </c:pt>
                <c:pt idx="8">
                  <c:v>BUT</c:v>
                </c:pt>
                <c:pt idx="9">
                  <c:v>DUT</c:v>
                </c:pt>
                <c:pt idx="10">
                  <c:v>DU</c:v>
                </c:pt>
                <c:pt idx="11">
                  <c:v>CPES-M</c:v>
                </c:pt>
                <c:pt idx="12">
                  <c:v>DCG</c:v>
                </c:pt>
                <c:pt idx="13">
                  <c:v>DE</c:v>
                </c:pt>
                <c:pt idx="14">
                  <c:v>DEUST</c:v>
                </c:pt>
                <c:pt idx="15">
                  <c:v>DEPS</c:v>
                </c:pt>
                <c:pt idx="16">
                  <c:v>Destis</c:v>
                </c:pt>
                <c:pt idx="17">
                  <c:v>BPJEPS</c:v>
                </c:pt>
                <c:pt idx="18">
                  <c:v>DN MADe</c:v>
                </c:pt>
                <c:pt idx="19">
                  <c:v>BTS</c:v>
                </c:pt>
                <c:pt idx="20">
                  <c:v>BTASA</c:v>
                </c:pt>
                <c:pt idx="21">
                  <c:v>CAP</c:v>
                </c:pt>
                <c:pt idx="22">
                  <c:v>Année Préparatoire</c:v>
                </c:pt>
                <c:pt idx="23">
                  <c:v>Vie Active</c:v>
                </c:pt>
                <c:pt idx="24">
                  <c:v>Armée</c:v>
                </c:pt>
                <c:pt idx="25">
                  <c:v>Service Civique</c:v>
                </c:pt>
                <c:pt idx="26">
                  <c:v>Recherche d'emploi</c:v>
                </c:pt>
                <c:pt idx="27">
                  <c:v>Année de Césure</c:v>
                </c:pt>
                <c:pt idx="28">
                  <c:v>Redoublement</c:v>
                </c:pt>
                <c:pt idx="29">
                  <c:v>Non renseignées</c:v>
                </c:pt>
              </c:strCache>
            </c:strRef>
          </c:cat>
          <c:val>
            <c:numRef>
              <c:f>Global!$E$2:$E$31</c:f>
              <c:numCache>
                <c:formatCode>General</c:formatCode>
                <c:ptCount val="30"/>
                <c:pt idx="0">
                  <c:v>106</c:v>
                </c:pt>
                <c:pt idx="1">
                  <c:v>12</c:v>
                </c:pt>
                <c:pt idx="3">
                  <c:v>15</c:v>
                </c:pt>
                <c:pt idx="4">
                  <c:v>67</c:v>
                </c:pt>
                <c:pt idx="5">
                  <c:v>0</c:v>
                </c:pt>
                <c:pt idx="6">
                  <c:v>59</c:v>
                </c:pt>
                <c:pt idx="7">
                  <c:v>4</c:v>
                </c:pt>
                <c:pt idx="8">
                  <c:v>14</c:v>
                </c:pt>
                <c:pt idx="9">
                  <c:v>0</c:v>
                </c:pt>
                <c:pt idx="10">
                  <c:v>0</c:v>
                </c:pt>
                <c:pt idx="11">
                  <c:v>0</c:v>
                </c:pt>
                <c:pt idx="12">
                  <c:v>0</c:v>
                </c:pt>
                <c:pt idx="15">
                  <c:v>0</c:v>
                </c:pt>
                <c:pt idx="16">
                  <c:v>3</c:v>
                </c:pt>
                <c:pt idx="18">
                  <c:v>2</c:v>
                </c:pt>
                <c:pt idx="19">
                  <c:v>3</c:v>
                </c:pt>
                <c:pt idx="20">
                  <c:v>0</c:v>
                </c:pt>
                <c:pt idx="21">
                  <c:v>0</c:v>
                </c:pt>
                <c:pt idx="22">
                  <c:v>7</c:v>
                </c:pt>
                <c:pt idx="23">
                  <c:v>0</c:v>
                </c:pt>
                <c:pt idx="24">
                  <c:v>0</c:v>
                </c:pt>
                <c:pt idx="25">
                  <c:v>0</c:v>
                </c:pt>
                <c:pt idx="26">
                  <c:v>1</c:v>
                </c:pt>
                <c:pt idx="27">
                  <c:v>3</c:v>
                </c:pt>
                <c:pt idx="28">
                  <c:v>5</c:v>
                </c:pt>
                <c:pt idx="29">
                  <c:v>20</c:v>
                </c:pt>
              </c:numCache>
            </c:numRef>
          </c:val>
          <c:extLst>
            <c:ext xmlns:c16="http://schemas.microsoft.com/office/drawing/2014/chart" uri="{C3380CC4-5D6E-409C-BE32-E72D297353CC}">
              <c16:uniqueId val="{00000002-9283-441C-A540-99AB498020AB}"/>
            </c:ext>
          </c:extLst>
        </c:ser>
        <c:ser>
          <c:idx val="0"/>
          <c:order val="3"/>
          <c:tx>
            <c:strRef>
              <c:f>Global!$D$1</c:f>
              <c:strCache>
                <c:ptCount val="1"/>
                <c:pt idx="0">
                  <c:v>2021-2022</c:v>
                </c:pt>
              </c:strCache>
            </c:strRef>
          </c:tx>
          <c:spPr>
            <a:solidFill>
              <a:schemeClr val="accent1"/>
            </a:solidFill>
            <a:ln>
              <a:noFill/>
            </a:ln>
            <a:effectLst/>
          </c:spPr>
          <c:invertIfNegative val="0"/>
          <c:cat>
            <c:strRef>
              <c:f>Global!$A$2:$A$31</c:f>
              <c:strCache>
                <c:ptCount val="30"/>
                <c:pt idx="0">
                  <c:v>Licence</c:v>
                </c:pt>
                <c:pt idx="1">
                  <c:v>Double Licence</c:v>
                </c:pt>
                <c:pt idx="2">
                  <c:v>Licence Pro</c:v>
                </c:pt>
                <c:pt idx="3">
                  <c:v>Bachelor</c:v>
                </c:pt>
                <c:pt idx="4">
                  <c:v>CPGE</c:v>
                </c:pt>
                <c:pt idx="5">
                  <c:v>CPES</c:v>
                </c:pt>
                <c:pt idx="6">
                  <c:v>Ecole</c:v>
                </c:pt>
                <c:pt idx="7">
                  <c:v>IEP</c:v>
                </c:pt>
                <c:pt idx="8">
                  <c:v>BUT</c:v>
                </c:pt>
                <c:pt idx="9">
                  <c:v>DUT</c:v>
                </c:pt>
                <c:pt idx="10">
                  <c:v>DU</c:v>
                </c:pt>
                <c:pt idx="11">
                  <c:v>CPES-M</c:v>
                </c:pt>
                <c:pt idx="12">
                  <c:v>DCG</c:v>
                </c:pt>
                <c:pt idx="13">
                  <c:v>DE</c:v>
                </c:pt>
                <c:pt idx="14">
                  <c:v>DEUST</c:v>
                </c:pt>
                <c:pt idx="15">
                  <c:v>DEPS</c:v>
                </c:pt>
                <c:pt idx="16">
                  <c:v>Destis</c:v>
                </c:pt>
                <c:pt idx="17">
                  <c:v>BPJEPS</c:v>
                </c:pt>
                <c:pt idx="18">
                  <c:v>DN MADe</c:v>
                </c:pt>
                <c:pt idx="19">
                  <c:v>BTS</c:v>
                </c:pt>
                <c:pt idx="20">
                  <c:v>BTASA</c:v>
                </c:pt>
                <c:pt idx="21">
                  <c:v>CAP</c:v>
                </c:pt>
                <c:pt idx="22">
                  <c:v>Année Préparatoire</c:v>
                </c:pt>
                <c:pt idx="23">
                  <c:v>Vie Active</c:v>
                </c:pt>
                <c:pt idx="24">
                  <c:v>Armée</c:v>
                </c:pt>
                <c:pt idx="25">
                  <c:v>Service Civique</c:v>
                </c:pt>
                <c:pt idx="26">
                  <c:v>Recherche d'emploi</c:v>
                </c:pt>
                <c:pt idx="27">
                  <c:v>Année de Césure</c:v>
                </c:pt>
                <c:pt idx="28">
                  <c:v>Redoublement</c:v>
                </c:pt>
                <c:pt idx="29">
                  <c:v>Non renseignées</c:v>
                </c:pt>
              </c:strCache>
            </c:strRef>
          </c:cat>
          <c:val>
            <c:numRef>
              <c:f>Global!$D$2:$D$31</c:f>
              <c:numCache>
                <c:formatCode>General</c:formatCode>
                <c:ptCount val="30"/>
                <c:pt idx="0">
                  <c:v>113</c:v>
                </c:pt>
                <c:pt idx="1">
                  <c:v>15</c:v>
                </c:pt>
                <c:pt idx="3">
                  <c:v>5</c:v>
                </c:pt>
                <c:pt idx="4">
                  <c:v>76</c:v>
                </c:pt>
                <c:pt idx="5">
                  <c:v>1</c:v>
                </c:pt>
                <c:pt idx="6">
                  <c:v>64</c:v>
                </c:pt>
                <c:pt idx="7">
                  <c:v>5</c:v>
                </c:pt>
                <c:pt idx="8">
                  <c:v>13</c:v>
                </c:pt>
                <c:pt idx="9">
                  <c:v>0</c:v>
                </c:pt>
                <c:pt idx="10">
                  <c:v>0</c:v>
                </c:pt>
                <c:pt idx="11">
                  <c:v>3</c:v>
                </c:pt>
                <c:pt idx="12">
                  <c:v>1</c:v>
                </c:pt>
                <c:pt idx="15">
                  <c:v>1</c:v>
                </c:pt>
                <c:pt idx="16">
                  <c:v>0</c:v>
                </c:pt>
                <c:pt idx="18">
                  <c:v>1</c:v>
                </c:pt>
                <c:pt idx="19">
                  <c:v>6</c:v>
                </c:pt>
                <c:pt idx="20">
                  <c:v>1</c:v>
                </c:pt>
                <c:pt idx="21">
                  <c:v>2</c:v>
                </c:pt>
                <c:pt idx="22">
                  <c:v>2</c:v>
                </c:pt>
                <c:pt idx="23">
                  <c:v>2</c:v>
                </c:pt>
                <c:pt idx="24">
                  <c:v>0</c:v>
                </c:pt>
                <c:pt idx="25">
                  <c:v>0</c:v>
                </c:pt>
                <c:pt idx="26">
                  <c:v>0</c:v>
                </c:pt>
                <c:pt idx="27">
                  <c:v>3</c:v>
                </c:pt>
                <c:pt idx="28">
                  <c:v>4</c:v>
                </c:pt>
                <c:pt idx="29">
                  <c:v>34</c:v>
                </c:pt>
              </c:numCache>
            </c:numRef>
          </c:val>
          <c:extLst>
            <c:ext xmlns:c16="http://schemas.microsoft.com/office/drawing/2014/chart" uri="{C3380CC4-5D6E-409C-BE32-E72D297353CC}">
              <c16:uniqueId val="{00000003-9283-441C-A540-99AB498020AB}"/>
            </c:ext>
          </c:extLst>
        </c:ser>
        <c:ser>
          <c:idx val="4"/>
          <c:order val="4"/>
          <c:tx>
            <c:strRef>
              <c:f>Global!$C$1</c:f>
              <c:strCache>
                <c:ptCount val="1"/>
                <c:pt idx="0">
                  <c:v>2022-2023</c:v>
                </c:pt>
              </c:strCache>
            </c:strRef>
          </c:tx>
          <c:spPr>
            <a:solidFill>
              <a:schemeClr val="accent5"/>
            </a:solidFill>
            <a:ln>
              <a:noFill/>
            </a:ln>
            <a:effectLst/>
          </c:spPr>
          <c:invertIfNegative val="0"/>
          <c:val>
            <c:numRef>
              <c:f>Global!$C$2:$C$31</c:f>
              <c:numCache>
                <c:formatCode>General</c:formatCode>
                <c:ptCount val="30"/>
                <c:pt idx="0">
                  <c:v>119</c:v>
                </c:pt>
                <c:pt idx="1">
                  <c:v>16</c:v>
                </c:pt>
                <c:pt idx="2">
                  <c:v>1</c:v>
                </c:pt>
                <c:pt idx="3">
                  <c:v>2</c:v>
                </c:pt>
                <c:pt idx="4">
                  <c:v>89</c:v>
                </c:pt>
                <c:pt idx="5">
                  <c:v>4</c:v>
                </c:pt>
                <c:pt idx="6">
                  <c:v>67</c:v>
                </c:pt>
                <c:pt idx="7">
                  <c:v>3</c:v>
                </c:pt>
                <c:pt idx="8">
                  <c:v>12</c:v>
                </c:pt>
                <c:pt idx="13">
                  <c:v>5</c:v>
                </c:pt>
                <c:pt idx="14">
                  <c:v>1</c:v>
                </c:pt>
                <c:pt idx="17">
                  <c:v>1</c:v>
                </c:pt>
                <c:pt idx="18">
                  <c:v>2</c:v>
                </c:pt>
                <c:pt idx="19">
                  <c:v>7</c:v>
                </c:pt>
                <c:pt idx="21">
                  <c:v>1</c:v>
                </c:pt>
                <c:pt idx="22">
                  <c:v>2</c:v>
                </c:pt>
                <c:pt idx="23">
                  <c:v>1</c:v>
                </c:pt>
                <c:pt idx="27">
                  <c:v>1</c:v>
                </c:pt>
                <c:pt idx="28">
                  <c:v>0</c:v>
                </c:pt>
                <c:pt idx="29">
                  <c:v>16</c:v>
                </c:pt>
              </c:numCache>
            </c:numRef>
          </c:val>
          <c:extLst>
            <c:ext xmlns:c16="http://schemas.microsoft.com/office/drawing/2014/chart" uri="{C3380CC4-5D6E-409C-BE32-E72D297353CC}">
              <c16:uniqueId val="{00000004-9283-441C-A540-99AB498020AB}"/>
            </c:ext>
          </c:extLst>
        </c:ser>
        <c:ser>
          <c:idx val="5"/>
          <c:order val="5"/>
          <c:tx>
            <c:strRef>
              <c:f>Global!$B$1</c:f>
              <c:strCache>
                <c:ptCount val="1"/>
                <c:pt idx="0">
                  <c:v>2023-2024</c:v>
                </c:pt>
              </c:strCache>
            </c:strRef>
          </c:tx>
          <c:spPr>
            <a:solidFill>
              <a:schemeClr val="accent6"/>
            </a:solidFill>
            <a:ln>
              <a:noFill/>
            </a:ln>
            <a:effectLst/>
          </c:spPr>
          <c:invertIfNegative val="0"/>
          <c:val>
            <c:numRef>
              <c:f>Global!$B$2:$B$31</c:f>
              <c:numCache>
                <c:formatCode>General</c:formatCode>
                <c:ptCount val="30"/>
                <c:pt idx="0">
                  <c:v>142</c:v>
                </c:pt>
                <c:pt idx="1">
                  <c:v>5</c:v>
                </c:pt>
                <c:pt idx="2">
                  <c:v>0</c:v>
                </c:pt>
                <c:pt idx="3">
                  <c:v>0</c:v>
                </c:pt>
                <c:pt idx="4">
                  <c:v>73</c:v>
                </c:pt>
                <c:pt idx="5">
                  <c:v>0</c:v>
                </c:pt>
                <c:pt idx="6">
                  <c:v>66</c:v>
                </c:pt>
                <c:pt idx="7">
                  <c:v>5</c:v>
                </c:pt>
                <c:pt idx="8">
                  <c:v>10</c:v>
                </c:pt>
                <c:pt idx="13">
                  <c:v>4</c:v>
                </c:pt>
                <c:pt idx="14">
                  <c:v>0</c:v>
                </c:pt>
                <c:pt idx="17">
                  <c:v>1</c:v>
                </c:pt>
                <c:pt idx="18">
                  <c:v>1</c:v>
                </c:pt>
                <c:pt idx="19">
                  <c:v>12</c:v>
                </c:pt>
                <c:pt idx="21">
                  <c:v>1</c:v>
                </c:pt>
                <c:pt idx="22">
                  <c:v>3</c:v>
                </c:pt>
                <c:pt idx="23">
                  <c:v>0</c:v>
                </c:pt>
                <c:pt idx="27">
                  <c:v>1</c:v>
                </c:pt>
                <c:pt idx="28">
                  <c:v>0</c:v>
                </c:pt>
                <c:pt idx="29">
                  <c:v>12</c:v>
                </c:pt>
              </c:numCache>
            </c:numRef>
          </c:val>
          <c:extLst>
            <c:ext xmlns:c16="http://schemas.microsoft.com/office/drawing/2014/chart" uri="{C3380CC4-5D6E-409C-BE32-E72D297353CC}">
              <c16:uniqueId val="{00000005-9283-441C-A540-99AB498020AB}"/>
            </c:ext>
          </c:extLst>
        </c:ser>
        <c:dLbls>
          <c:showLegendKey val="0"/>
          <c:showVal val="0"/>
          <c:showCatName val="0"/>
          <c:showSerName val="0"/>
          <c:showPercent val="0"/>
          <c:showBubbleSize val="0"/>
        </c:dLbls>
        <c:gapWidth val="219"/>
        <c:overlap val="-27"/>
        <c:axId val="669483024"/>
        <c:axId val="668930976"/>
      </c:barChart>
      <c:catAx>
        <c:axId val="66948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668930976"/>
        <c:crosses val="autoZero"/>
        <c:auto val="1"/>
        <c:lblAlgn val="ctr"/>
        <c:lblOffset val="100"/>
        <c:noMultiLvlLbl val="0"/>
      </c:catAx>
      <c:valAx>
        <c:axId val="668930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669483024"/>
        <c:crosses val="autoZero"/>
        <c:crossBetween val="between"/>
      </c:valAx>
      <c:spPr>
        <a:noFill/>
        <a:ln>
          <a:noFill/>
        </a:ln>
        <a:effectLst/>
      </c:spPr>
    </c:plotArea>
    <c:legend>
      <c:legendPos val="b"/>
      <c:layout>
        <c:manualLayout>
          <c:xMode val="edge"/>
          <c:yMode val="edge"/>
          <c:x val="0.66652641076115482"/>
          <c:y val="0.11058926569788231"/>
          <c:w val="0.13673884514435697"/>
          <c:h val="0.44572470959090227"/>
        </c:manualLayout>
      </c:layout>
      <c:overlay val="0"/>
      <c:spPr>
        <a:solidFill>
          <a:schemeClr val="bg1"/>
        </a:solidFill>
        <a:ln>
          <a:solidFill>
            <a:schemeClr val="accent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4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fr-FR"/>
              <a:t>Fractions des élèves d'une Licence de Droit ayant suivi un EDS en terminale</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6579072882141805E-2"/>
          <c:y val="0.1181144345022221"/>
          <c:w val="0.93196259284470084"/>
          <c:h val="0.76307114879846649"/>
        </c:manualLayout>
      </c:layout>
      <c:barChart>
        <c:barDir val="col"/>
        <c:grouping val="clustered"/>
        <c:varyColors val="0"/>
        <c:ser>
          <c:idx val="0"/>
          <c:order val="0"/>
          <c:tx>
            <c:strRef>
              <c:f>Analyse!$I$2</c:f>
              <c:strCache>
                <c:ptCount val="1"/>
                <c:pt idx="0">
                  <c:v>2021</c:v>
                </c:pt>
              </c:strCache>
            </c:strRef>
          </c:tx>
          <c:spPr>
            <a:solidFill>
              <a:schemeClr val="accent1"/>
            </a:solidFill>
            <a:ln>
              <a:noFill/>
            </a:ln>
            <a:effectLst/>
          </c:spPr>
          <c:invertIfNegative val="0"/>
          <c:cat>
            <c:strRef>
              <c:f>Analyse!$H$3:$H$13</c:f>
              <c:strCache>
                <c:ptCount val="11"/>
                <c:pt idx="0">
                  <c:v>SES</c:v>
                </c:pt>
                <c:pt idx="1">
                  <c:v>HGGSP</c:v>
                </c:pt>
                <c:pt idx="2">
                  <c:v>MATHS</c:v>
                </c:pt>
                <c:pt idx="3">
                  <c:v>HLPHI</c:v>
                </c:pt>
                <c:pt idx="4">
                  <c:v>AMC</c:v>
                </c:pt>
                <c:pt idx="5">
                  <c:v>AGL</c:v>
                </c:pt>
                <c:pt idx="6">
                  <c:v>HIDA</c:v>
                </c:pt>
                <c:pt idx="7">
                  <c:v>SVT</c:v>
                </c:pt>
                <c:pt idx="8">
                  <c:v>PH-CH</c:v>
                </c:pt>
                <c:pt idx="9">
                  <c:v>MUSIQ</c:v>
                </c:pt>
                <c:pt idx="10">
                  <c:v>NSINF</c:v>
                </c:pt>
              </c:strCache>
            </c:strRef>
          </c:cat>
          <c:val>
            <c:numRef>
              <c:f>Analyse!$I$3:$I$13</c:f>
              <c:numCache>
                <c:formatCode>0.00%</c:formatCode>
                <c:ptCount val="11"/>
                <c:pt idx="0">
                  <c:v>0.68421052631578949</c:v>
                </c:pt>
                <c:pt idx="1">
                  <c:v>0.57894736842105265</c:v>
                </c:pt>
                <c:pt idx="2">
                  <c:v>0.26315789473684209</c:v>
                </c:pt>
                <c:pt idx="3">
                  <c:v>0.10526315789473684</c:v>
                </c:pt>
                <c:pt idx="4">
                  <c:v>5.2631578947368418E-2</c:v>
                </c:pt>
                <c:pt idx="5">
                  <c:v>0</c:v>
                </c:pt>
                <c:pt idx="6">
                  <c:v>5.2631578947368418E-2</c:v>
                </c:pt>
                <c:pt idx="7">
                  <c:v>0.10526315789473684</c:v>
                </c:pt>
                <c:pt idx="8">
                  <c:v>0.15789473684210525</c:v>
                </c:pt>
                <c:pt idx="9">
                  <c:v>0</c:v>
                </c:pt>
                <c:pt idx="10">
                  <c:v>0</c:v>
                </c:pt>
              </c:numCache>
            </c:numRef>
          </c:val>
          <c:extLst>
            <c:ext xmlns:c16="http://schemas.microsoft.com/office/drawing/2014/chart" uri="{C3380CC4-5D6E-409C-BE32-E72D297353CC}">
              <c16:uniqueId val="{00000000-01D1-43CC-98AE-D1BA362620C1}"/>
            </c:ext>
          </c:extLst>
        </c:ser>
        <c:ser>
          <c:idx val="1"/>
          <c:order val="1"/>
          <c:tx>
            <c:strRef>
              <c:f>Analyse!$J$2</c:f>
              <c:strCache>
                <c:ptCount val="1"/>
                <c:pt idx="0">
                  <c:v>2022</c:v>
                </c:pt>
              </c:strCache>
            </c:strRef>
          </c:tx>
          <c:spPr>
            <a:solidFill>
              <a:schemeClr val="accent2"/>
            </a:solidFill>
            <a:ln>
              <a:noFill/>
            </a:ln>
            <a:effectLst/>
          </c:spPr>
          <c:invertIfNegative val="0"/>
          <c:cat>
            <c:strRef>
              <c:f>Analyse!$H$3:$H$13</c:f>
              <c:strCache>
                <c:ptCount val="11"/>
                <c:pt idx="0">
                  <c:v>SES</c:v>
                </c:pt>
                <c:pt idx="1">
                  <c:v>HGGSP</c:v>
                </c:pt>
                <c:pt idx="2">
                  <c:v>MATHS</c:v>
                </c:pt>
                <c:pt idx="3">
                  <c:v>HLPHI</c:v>
                </c:pt>
                <c:pt idx="4">
                  <c:v>AMC</c:v>
                </c:pt>
                <c:pt idx="5">
                  <c:v>AGL</c:v>
                </c:pt>
                <c:pt idx="6">
                  <c:v>HIDA</c:v>
                </c:pt>
                <c:pt idx="7">
                  <c:v>SVT</c:v>
                </c:pt>
                <c:pt idx="8">
                  <c:v>PH-CH</c:v>
                </c:pt>
                <c:pt idx="9">
                  <c:v>MUSIQ</c:v>
                </c:pt>
                <c:pt idx="10">
                  <c:v>NSINF</c:v>
                </c:pt>
              </c:strCache>
            </c:strRef>
          </c:cat>
          <c:val>
            <c:numRef>
              <c:f>Analyse!$J$3:$J$13</c:f>
              <c:numCache>
                <c:formatCode>0.00%</c:formatCode>
                <c:ptCount val="11"/>
                <c:pt idx="0">
                  <c:v>0.72222222222222221</c:v>
                </c:pt>
                <c:pt idx="1">
                  <c:v>0.66666666666666663</c:v>
                </c:pt>
                <c:pt idx="2">
                  <c:v>0.16666666666666666</c:v>
                </c:pt>
                <c:pt idx="3">
                  <c:v>0.22222222222222221</c:v>
                </c:pt>
                <c:pt idx="4">
                  <c:v>0.1111111111111111</c:v>
                </c:pt>
                <c:pt idx="5">
                  <c:v>0</c:v>
                </c:pt>
                <c:pt idx="6">
                  <c:v>0</c:v>
                </c:pt>
                <c:pt idx="7">
                  <c:v>5.5555555555555552E-2</c:v>
                </c:pt>
                <c:pt idx="8">
                  <c:v>0</c:v>
                </c:pt>
                <c:pt idx="9">
                  <c:v>5.5555555555555552E-2</c:v>
                </c:pt>
                <c:pt idx="10">
                  <c:v>0</c:v>
                </c:pt>
              </c:numCache>
            </c:numRef>
          </c:val>
          <c:extLst>
            <c:ext xmlns:c16="http://schemas.microsoft.com/office/drawing/2014/chart" uri="{C3380CC4-5D6E-409C-BE32-E72D297353CC}">
              <c16:uniqueId val="{00000001-01D1-43CC-98AE-D1BA362620C1}"/>
            </c:ext>
          </c:extLst>
        </c:ser>
        <c:ser>
          <c:idx val="2"/>
          <c:order val="2"/>
          <c:tx>
            <c:strRef>
              <c:f>Analyse!$K$2</c:f>
              <c:strCache>
                <c:ptCount val="1"/>
                <c:pt idx="0">
                  <c:v>2023</c:v>
                </c:pt>
              </c:strCache>
            </c:strRef>
          </c:tx>
          <c:spPr>
            <a:solidFill>
              <a:schemeClr val="accent3"/>
            </a:solidFill>
            <a:ln>
              <a:noFill/>
            </a:ln>
            <a:effectLst/>
          </c:spPr>
          <c:invertIfNegative val="0"/>
          <c:cat>
            <c:strRef>
              <c:f>Analyse!$H$3:$H$13</c:f>
              <c:strCache>
                <c:ptCount val="11"/>
                <c:pt idx="0">
                  <c:v>SES</c:v>
                </c:pt>
                <c:pt idx="1">
                  <c:v>HGGSP</c:v>
                </c:pt>
                <c:pt idx="2">
                  <c:v>MATHS</c:v>
                </c:pt>
                <c:pt idx="3">
                  <c:v>HLPHI</c:v>
                </c:pt>
                <c:pt idx="4">
                  <c:v>AMC</c:v>
                </c:pt>
                <c:pt idx="5">
                  <c:v>AGL</c:v>
                </c:pt>
                <c:pt idx="6">
                  <c:v>HIDA</c:v>
                </c:pt>
                <c:pt idx="7">
                  <c:v>SVT</c:v>
                </c:pt>
                <c:pt idx="8">
                  <c:v>PH-CH</c:v>
                </c:pt>
                <c:pt idx="9">
                  <c:v>MUSIQ</c:v>
                </c:pt>
                <c:pt idx="10">
                  <c:v>NSINF</c:v>
                </c:pt>
              </c:strCache>
            </c:strRef>
          </c:cat>
          <c:val>
            <c:numRef>
              <c:f>Analyse!$K$3:$K$13</c:f>
              <c:numCache>
                <c:formatCode>0.00%</c:formatCode>
                <c:ptCount val="11"/>
                <c:pt idx="0">
                  <c:v>0.58620689655172409</c:v>
                </c:pt>
                <c:pt idx="1">
                  <c:v>0.72413793103448276</c:v>
                </c:pt>
                <c:pt idx="2">
                  <c:v>0.31034482758620691</c:v>
                </c:pt>
                <c:pt idx="3">
                  <c:v>0.13793103448275862</c:v>
                </c:pt>
                <c:pt idx="4">
                  <c:v>0.13793103448275862</c:v>
                </c:pt>
                <c:pt idx="5">
                  <c:v>0</c:v>
                </c:pt>
                <c:pt idx="6">
                  <c:v>3.4482758620689655E-2</c:v>
                </c:pt>
                <c:pt idx="7">
                  <c:v>0</c:v>
                </c:pt>
                <c:pt idx="8">
                  <c:v>3.4482758620689655E-2</c:v>
                </c:pt>
                <c:pt idx="9">
                  <c:v>3.4482758620689655E-2</c:v>
                </c:pt>
                <c:pt idx="10">
                  <c:v>0</c:v>
                </c:pt>
              </c:numCache>
            </c:numRef>
          </c:val>
          <c:extLst>
            <c:ext xmlns:c16="http://schemas.microsoft.com/office/drawing/2014/chart" uri="{C3380CC4-5D6E-409C-BE32-E72D297353CC}">
              <c16:uniqueId val="{00000002-01D1-43CC-98AE-D1BA362620C1}"/>
            </c:ext>
          </c:extLst>
        </c:ser>
        <c:ser>
          <c:idx val="3"/>
          <c:order val="3"/>
          <c:tx>
            <c:strRef>
              <c:f>Analyse!$L$2</c:f>
              <c:strCache>
                <c:ptCount val="1"/>
                <c:pt idx="0">
                  <c:v>2024</c:v>
                </c:pt>
              </c:strCache>
            </c:strRef>
          </c:tx>
          <c:spPr>
            <a:solidFill>
              <a:schemeClr val="accent4"/>
            </a:solidFill>
            <a:ln>
              <a:noFill/>
            </a:ln>
            <a:effectLst/>
          </c:spPr>
          <c:invertIfNegative val="0"/>
          <c:cat>
            <c:strRef>
              <c:f>Analyse!$H$3:$H$13</c:f>
              <c:strCache>
                <c:ptCount val="11"/>
                <c:pt idx="0">
                  <c:v>SES</c:v>
                </c:pt>
                <c:pt idx="1">
                  <c:v>HGGSP</c:v>
                </c:pt>
                <c:pt idx="2">
                  <c:v>MATHS</c:v>
                </c:pt>
                <c:pt idx="3">
                  <c:v>HLPHI</c:v>
                </c:pt>
                <c:pt idx="4">
                  <c:v>AMC</c:v>
                </c:pt>
                <c:pt idx="5">
                  <c:v>AGL</c:v>
                </c:pt>
                <c:pt idx="6">
                  <c:v>HIDA</c:v>
                </c:pt>
                <c:pt idx="7">
                  <c:v>SVT</c:v>
                </c:pt>
                <c:pt idx="8">
                  <c:v>PH-CH</c:v>
                </c:pt>
                <c:pt idx="9">
                  <c:v>MUSIQ</c:v>
                </c:pt>
                <c:pt idx="10">
                  <c:v>NSINF</c:v>
                </c:pt>
              </c:strCache>
            </c:strRef>
          </c:cat>
          <c:val>
            <c:numRef>
              <c:f>Analyse!$L$3:$L$13</c:f>
              <c:numCache>
                <c:formatCode>0.00%</c:formatCode>
                <c:ptCount val="11"/>
                <c:pt idx="0">
                  <c:v>0.8</c:v>
                </c:pt>
                <c:pt idx="1">
                  <c:v>0.7</c:v>
                </c:pt>
                <c:pt idx="2">
                  <c:v>0.2</c:v>
                </c:pt>
                <c:pt idx="3">
                  <c:v>0</c:v>
                </c:pt>
                <c:pt idx="4">
                  <c:v>0.1</c:v>
                </c:pt>
                <c:pt idx="5">
                  <c:v>3.3333333333333333E-2</c:v>
                </c:pt>
                <c:pt idx="6">
                  <c:v>6.6666666666666666E-2</c:v>
                </c:pt>
                <c:pt idx="7">
                  <c:v>3.3333333333333333E-2</c:v>
                </c:pt>
                <c:pt idx="8">
                  <c:v>6.6666666666666666E-2</c:v>
                </c:pt>
                <c:pt idx="9">
                  <c:v>0</c:v>
                </c:pt>
                <c:pt idx="10">
                  <c:v>0</c:v>
                </c:pt>
              </c:numCache>
            </c:numRef>
          </c:val>
          <c:extLst>
            <c:ext xmlns:c16="http://schemas.microsoft.com/office/drawing/2014/chart" uri="{C3380CC4-5D6E-409C-BE32-E72D297353CC}">
              <c16:uniqueId val="{00000003-01D1-43CC-98AE-D1BA362620C1}"/>
            </c:ext>
          </c:extLst>
        </c:ser>
        <c:dLbls>
          <c:showLegendKey val="0"/>
          <c:showVal val="0"/>
          <c:showCatName val="0"/>
          <c:showSerName val="0"/>
          <c:showPercent val="0"/>
          <c:showBubbleSize val="0"/>
        </c:dLbls>
        <c:gapWidth val="219"/>
        <c:overlap val="-27"/>
        <c:axId val="875761743"/>
        <c:axId val="1530193775"/>
      </c:barChart>
      <c:catAx>
        <c:axId val="875761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crossAx val="1530193775"/>
        <c:crosses val="autoZero"/>
        <c:auto val="1"/>
        <c:lblAlgn val="ctr"/>
        <c:lblOffset val="100"/>
        <c:noMultiLvlLbl val="0"/>
      </c:catAx>
      <c:valAx>
        <c:axId val="15301937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crossAx val="875761743"/>
        <c:crosses val="autoZero"/>
        <c:crossBetween val="between"/>
      </c:valAx>
      <c:spPr>
        <a:noFill/>
        <a:ln>
          <a:noFill/>
        </a:ln>
        <a:effectLst/>
      </c:spPr>
    </c:plotArea>
    <c:legend>
      <c:legendPos val="b"/>
      <c:layout>
        <c:manualLayout>
          <c:xMode val="edge"/>
          <c:yMode val="edge"/>
          <c:x val="0.73951425028824214"/>
          <c:y val="0.14723677273615521"/>
          <c:w val="9.5971464564588632E-2"/>
          <c:h val="0.25244473083647057"/>
        </c:manualLayout>
      </c:layout>
      <c:overlay val="0"/>
      <c:spPr>
        <a:solidFill>
          <a:schemeClr val="bg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800"/>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fr-FR"/>
              <a:t>Fractions des élèves d'une Licence de Droit ayant suivi une option en terminale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2105150918635173E-2"/>
          <c:y val="0.19678748983790534"/>
          <c:w val="0.92643651574803154"/>
          <c:h val="0.6853627280772393"/>
        </c:manualLayout>
      </c:layout>
      <c:barChart>
        <c:barDir val="col"/>
        <c:grouping val="clustered"/>
        <c:varyColors val="0"/>
        <c:ser>
          <c:idx val="0"/>
          <c:order val="0"/>
          <c:tx>
            <c:strRef>
              <c:f>Analyse!$O$2</c:f>
              <c:strCache>
                <c:ptCount val="1"/>
                <c:pt idx="0">
                  <c:v>2021</c:v>
                </c:pt>
              </c:strCache>
            </c:strRef>
          </c:tx>
          <c:spPr>
            <a:solidFill>
              <a:schemeClr val="accent1"/>
            </a:solidFill>
            <a:ln>
              <a:noFill/>
            </a:ln>
            <a:effectLst/>
          </c:spPr>
          <c:invertIfNegative val="0"/>
          <c:cat>
            <c:strRef>
              <c:f>Analyse!$N$3:$N$5</c:f>
              <c:strCache>
                <c:ptCount val="3"/>
                <c:pt idx="0">
                  <c:v>DGEMC</c:v>
                </c:pt>
                <c:pt idx="1">
                  <c:v>MATEX</c:v>
                </c:pt>
                <c:pt idx="2">
                  <c:v>MATCO</c:v>
                </c:pt>
              </c:strCache>
            </c:strRef>
          </c:cat>
          <c:val>
            <c:numRef>
              <c:f>Analyse!$O$3:$O$5</c:f>
              <c:numCache>
                <c:formatCode>0.00%</c:formatCode>
                <c:ptCount val="3"/>
                <c:pt idx="0">
                  <c:v>0.26315789473684209</c:v>
                </c:pt>
                <c:pt idx="1">
                  <c:v>0.10526315789473684</c:v>
                </c:pt>
                <c:pt idx="2">
                  <c:v>0.42105263157894735</c:v>
                </c:pt>
              </c:numCache>
            </c:numRef>
          </c:val>
          <c:extLst>
            <c:ext xmlns:c16="http://schemas.microsoft.com/office/drawing/2014/chart" uri="{C3380CC4-5D6E-409C-BE32-E72D297353CC}">
              <c16:uniqueId val="{00000000-659C-4810-90DD-74F38697BBB8}"/>
            </c:ext>
          </c:extLst>
        </c:ser>
        <c:ser>
          <c:idx val="1"/>
          <c:order val="1"/>
          <c:tx>
            <c:strRef>
              <c:f>Analyse!$P$2</c:f>
              <c:strCache>
                <c:ptCount val="1"/>
                <c:pt idx="0">
                  <c:v>2022</c:v>
                </c:pt>
              </c:strCache>
            </c:strRef>
          </c:tx>
          <c:spPr>
            <a:solidFill>
              <a:schemeClr val="accent2"/>
            </a:solidFill>
            <a:ln>
              <a:noFill/>
            </a:ln>
            <a:effectLst/>
          </c:spPr>
          <c:invertIfNegative val="0"/>
          <c:cat>
            <c:strRef>
              <c:f>Analyse!$N$3:$N$5</c:f>
              <c:strCache>
                <c:ptCount val="3"/>
                <c:pt idx="0">
                  <c:v>DGEMC</c:v>
                </c:pt>
                <c:pt idx="1">
                  <c:v>MATEX</c:v>
                </c:pt>
                <c:pt idx="2">
                  <c:v>MATCO</c:v>
                </c:pt>
              </c:strCache>
            </c:strRef>
          </c:cat>
          <c:val>
            <c:numRef>
              <c:f>Analyse!$P$3:$P$5</c:f>
              <c:numCache>
                <c:formatCode>0.00%</c:formatCode>
                <c:ptCount val="3"/>
                <c:pt idx="0">
                  <c:v>0.61111111111111116</c:v>
                </c:pt>
                <c:pt idx="1">
                  <c:v>0</c:v>
                </c:pt>
                <c:pt idx="2">
                  <c:v>0.1111111111111111</c:v>
                </c:pt>
              </c:numCache>
            </c:numRef>
          </c:val>
          <c:extLst>
            <c:ext xmlns:c16="http://schemas.microsoft.com/office/drawing/2014/chart" uri="{C3380CC4-5D6E-409C-BE32-E72D297353CC}">
              <c16:uniqueId val="{00000001-659C-4810-90DD-74F38697BBB8}"/>
            </c:ext>
          </c:extLst>
        </c:ser>
        <c:ser>
          <c:idx val="2"/>
          <c:order val="2"/>
          <c:tx>
            <c:strRef>
              <c:f>Analyse!$Q$2</c:f>
              <c:strCache>
                <c:ptCount val="1"/>
                <c:pt idx="0">
                  <c:v>2023</c:v>
                </c:pt>
              </c:strCache>
            </c:strRef>
          </c:tx>
          <c:spPr>
            <a:solidFill>
              <a:schemeClr val="accent3"/>
            </a:solidFill>
            <a:ln>
              <a:noFill/>
            </a:ln>
            <a:effectLst/>
          </c:spPr>
          <c:invertIfNegative val="0"/>
          <c:cat>
            <c:strRef>
              <c:f>Analyse!$N$3:$N$5</c:f>
              <c:strCache>
                <c:ptCount val="3"/>
                <c:pt idx="0">
                  <c:v>DGEMC</c:v>
                </c:pt>
                <c:pt idx="1">
                  <c:v>MATEX</c:v>
                </c:pt>
                <c:pt idx="2">
                  <c:v>MATCO</c:v>
                </c:pt>
              </c:strCache>
            </c:strRef>
          </c:cat>
          <c:val>
            <c:numRef>
              <c:f>Analyse!$Q$3:$Q$5</c:f>
              <c:numCache>
                <c:formatCode>0.00%</c:formatCode>
                <c:ptCount val="3"/>
                <c:pt idx="0">
                  <c:v>0.37931034482758619</c:v>
                </c:pt>
                <c:pt idx="1">
                  <c:v>3.4482758620689655E-2</c:v>
                </c:pt>
                <c:pt idx="2">
                  <c:v>6.8965517241379309E-2</c:v>
                </c:pt>
              </c:numCache>
            </c:numRef>
          </c:val>
          <c:extLst>
            <c:ext xmlns:c16="http://schemas.microsoft.com/office/drawing/2014/chart" uri="{C3380CC4-5D6E-409C-BE32-E72D297353CC}">
              <c16:uniqueId val="{00000002-659C-4810-90DD-74F38697BBB8}"/>
            </c:ext>
          </c:extLst>
        </c:ser>
        <c:ser>
          <c:idx val="3"/>
          <c:order val="3"/>
          <c:tx>
            <c:strRef>
              <c:f>Analyse!$R$2</c:f>
              <c:strCache>
                <c:ptCount val="1"/>
                <c:pt idx="0">
                  <c:v>2024</c:v>
                </c:pt>
              </c:strCache>
            </c:strRef>
          </c:tx>
          <c:spPr>
            <a:solidFill>
              <a:schemeClr val="accent4"/>
            </a:solidFill>
            <a:ln>
              <a:noFill/>
            </a:ln>
            <a:effectLst/>
          </c:spPr>
          <c:invertIfNegative val="0"/>
          <c:cat>
            <c:strRef>
              <c:f>Analyse!$N$3:$N$5</c:f>
              <c:strCache>
                <c:ptCount val="3"/>
                <c:pt idx="0">
                  <c:v>DGEMC</c:v>
                </c:pt>
                <c:pt idx="1">
                  <c:v>MATEX</c:v>
                </c:pt>
                <c:pt idx="2">
                  <c:v>MATCO</c:v>
                </c:pt>
              </c:strCache>
            </c:strRef>
          </c:cat>
          <c:val>
            <c:numRef>
              <c:f>Analyse!$R$3:$R$5</c:f>
              <c:numCache>
                <c:formatCode>0.00%</c:formatCode>
                <c:ptCount val="3"/>
                <c:pt idx="0">
                  <c:v>0.36666666666666664</c:v>
                </c:pt>
                <c:pt idx="1">
                  <c:v>6.6666666666666666E-2</c:v>
                </c:pt>
                <c:pt idx="2">
                  <c:v>0.26666666666666666</c:v>
                </c:pt>
              </c:numCache>
            </c:numRef>
          </c:val>
          <c:extLst>
            <c:ext xmlns:c16="http://schemas.microsoft.com/office/drawing/2014/chart" uri="{C3380CC4-5D6E-409C-BE32-E72D297353CC}">
              <c16:uniqueId val="{00000003-659C-4810-90DD-74F38697BBB8}"/>
            </c:ext>
          </c:extLst>
        </c:ser>
        <c:dLbls>
          <c:showLegendKey val="0"/>
          <c:showVal val="0"/>
          <c:showCatName val="0"/>
          <c:showSerName val="0"/>
          <c:showPercent val="0"/>
          <c:showBubbleSize val="0"/>
        </c:dLbls>
        <c:gapWidth val="219"/>
        <c:overlap val="-27"/>
        <c:axId val="59332479"/>
        <c:axId val="1530172143"/>
      </c:barChart>
      <c:catAx>
        <c:axId val="59332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530172143"/>
        <c:crosses val="autoZero"/>
        <c:auto val="1"/>
        <c:lblAlgn val="ctr"/>
        <c:lblOffset val="100"/>
        <c:noMultiLvlLbl val="0"/>
      </c:catAx>
      <c:valAx>
        <c:axId val="15301721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59332479"/>
        <c:crosses val="autoZero"/>
        <c:crossBetween val="between"/>
      </c:valAx>
      <c:spPr>
        <a:noFill/>
        <a:ln>
          <a:noFill/>
        </a:ln>
        <a:effectLst/>
      </c:spPr>
    </c:plotArea>
    <c:legend>
      <c:legendPos val="b"/>
      <c:layout>
        <c:manualLayout>
          <c:xMode val="edge"/>
          <c:yMode val="edge"/>
          <c:x val="0.54163262795275591"/>
          <c:y val="0.26162864321029544"/>
          <c:w val="9.0693077427821497E-2"/>
          <c:h val="0.30440491742138898"/>
        </c:manualLayout>
      </c:layout>
      <c:overlay val="0"/>
      <c:spPr>
        <a:solidFill>
          <a:schemeClr val="bg1"/>
        </a:solidFill>
        <a:ln>
          <a:solidFill>
            <a:schemeClr val="tx1"/>
          </a:solid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2000"/>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fr-FR"/>
              <a:t>Evolution annuelle de la distribution géographique (CPGE)</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8.5081610892388443E-2"/>
          <c:y val="8.9183429288690649E-2"/>
          <c:w val="0.90346005577427824"/>
          <c:h val="0.71281984779270058"/>
        </c:manualLayout>
      </c:layout>
      <c:barChart>
        <c:barDir val="col"/>
        <c:grouping val="clustered"/>
        <c:varyColors val="0"/>
        <c:ser>
          <c:idx val="0"/>
          <c:order val="0"/>
          <c:tx>
            <c:strRef>
              <c:f>Evolution!$D$1</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(Evolution!$C$2:$C$4,Evolution!$C$8:$C$9,Evolution!$C$19,Evolution!$C$34,Evolution!$C$37,Evolution!$C$65:$C$68)</c:f>
              <c:strCache>
                <c:ptCount val="12"/>
                <c:pt idx="0">
                  <c:v>Lycée Blaise Pascal, Orsay (91)</c:v>
                </c:pt>
                <c:pt idx="1">
                  <c:v>Lycée de l’Essouriau, Les Ulis (91)</c:v>
                </c:pt>
                <c:pt idx="2">
                  <c:v>Lycée Parc de Vilgenis, Massy (91)</c:v>
                </c:pt>
                <c:pt idx="3">
                  <c:v>Lycée Lakanal, Sceaux (92)</c:v>
                </c:pt>
                <c:pt idx="4">
                  <c:v>Lycée Marie Curie, Sceaux (92)</c:v>
                </c:pt>
                <c:pt idx="5">
                  <c:v>Lycée Hoche, Versailles (78)</c:v>
                </c:pt>
                <c:pt idx="6">
                  <c:v>Lycée Henry IV, Paris (75)</c:v>
                </c:pt>
                <c:pt idx="7">
                  <c:v>Lycée Louis le Grand, Paris (75)</c:v>
                </c:pt>
                <c:pt idx="8">
                  <c:v>Autres lycées, Esssonne</c:v>
                </c:pt>
                <c:pt idx="9">
                  <c:v>Autres lycées, IdF</c:v>
                </c:pt>
                <c:pt idx="10">
                  <c:v>Autres lycées, Paris</c:v>
                </c:pt>
                <c:pt idx="11">
                  <c:v>Lycées de Province</c:v>
                </c:pt>
              </c:strCache>
            </c:strRef>
          </c:cat>
          <c:val>
            <c:numRef>
              <c:f>(Evolution!$D$2:$D$4,Evolution!$D$8:$D$9,Evolution!$D$19,Evolution!$D$34,Evolution!$D$37,Evolution!$D$65:$D$68)</c:f>
              <c:numCache>
                <c:formatCode>General</c:formatCode>
                <c:ptCount val="12"/>
                <c:pt idx="0">
                  <c:v>28</c:v>
                </c:pt>
                <c:pt idx="1">
                  <c:v>6</c:v>
                </c:pt>
                <c:pt idx="2">
                  <c:v>3</c:v>
                </c:pt>
                <c:pt idx="3">
                  <c:v>16</c:v>
                </c:pt>
                <c:pt idx="4">
                  <c:v>5</c:v>
                </c:pt>
                <c:pt idx="5">
                  <c:v>1</c:v>
                </c:pt>
                <c:pt idx="6">
                  <c:v>1</c:v>
                </c:pt>
                <c:pt idx="7">
                  <c:v>2</c:v>
                </c:pt>
                <c:pt idx="8">
                  <c:v>1</c:v>
                </c:pt>
                <c:pt idx="9">
                  <c:v>4</c:v>
                </c:pt>
                <c:pt idx="10">
                  <c:v>4</c:v>
                </c:pt>
                <c:pt idx="11">
                  <c:v>3</c:v>
                </c:pt>
              </c:numCache>
            </c:numRef>
          </c:val>
          <c:extLst>
            <c:ext xmlns:c16="http://schemas.microsoft.com/office/drawing/2014/chart" uri="{C3380CC4-5D6E-409C-BE32-E72D297353CC}">
              <c16:uniqueId val="{00000000-8549-4D00-8738-9ACDDEB4B3FB}"/>
            </c:ext>
          </c:extLst>
        </c:ser>
        <c:ser>
          <c:idx val="1"/>
          <c:order val="1"/>
          <c:tx>
            <c:strRef>
              <c:f>Evolution!$E$1</c:f>
              <c:strCache>
                <c:ptCount val="1"/>
                <c:pt idx="0">
                  <c:v>2020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(Evolution!$C$2:$C$4,Evolution!$C$8:$C$9,Evolution!$C$19,Evolution!$C$34,Evolution!$C$37,Evolution!$C$65:$C$68)</c:f>
              <c:strCache>
                <c:ptCount val="12"/>
                <c:pt idx="0">
                  <c:v>Lycée Blaise Pascal, Orsay (91)</c:v>
                </c:pt>
                <c:pt idx="1">
                  <c:v>Lycée de l’Essouriau, Les Ulis (91)</c:v>
                </c:pt>
                <c:pt idx="2">
                  <c:v>Lycée Parc de Vilgenis, Massy (91)</c:v>
                </c:pt>
                <c:pt idx="3">
                  <c:v>Lycée Lakanal, Sceaux (92)</c:v>
                </c:pt>
                <c:pt idx="4">
                  <c:v>Lycée Marie Curie, Sceaux (92)</c:v>
                </c:pt>
                <c:pt idx="5">
                  <c:v>Lycée Hoche, Versailles (78)</c:v>
                </c:pt>
                <c:pt idx="6">
                  <c:v>Lycée Henry IV, Paris (75)</c:v>
                </c:pt>
                <c:pt idx="7">
                  <c:v>Lycée Louis le Grand, Paris (75)</c:v>
                </c:pt>
                <c:pt idx="8">
                  <c:v>Autres lycées, Esssonne</c:v>
                </c:pt>
                <c:pt idx="9">
                  <c:v>Autres lycées, IdF</c:v>
                </c:pt>
                <c:pt idx="10">
                  <c:v>Autres lycées, Paris</c:v>
                </c:pt>
                <c:pt idx="11">
                  <c:v>Lycées de Province</c:v>
                </c:pt>
              </c:strCache>
            </c:strRef>
          </c:cat>
          <c:val>
            <c:numRef>
              <c:f>(Evolution!$E$2:$E$4,Evolution!$E$8:$E$9,Evolution!$E$19,Evolution!$E$34,Evolution!$E$37,Evolution!$E$65:$E$68)</c:f>
              <c:numCache>
                <c:formatCode>General</c:formatCode>
                <c:ptCount val="12"/>
                <c:pt idx="0">
                  <c:v>21</c:v>
                </c:pt>
                <c:pt idx="1">
                  <c:v>2</c:v>
                </c:pt>
                <c:pt idx="2">
                  <c:v>0</c:v>
                </c:pt>
                <c:pt idx="3">
                  <c:v>4</c:v>
                </c:pt>
                <c:pt idx="4">
                  <c:v>2</c:v>
                </c:pt>
                <c:pt idx="5">
                  <c:v>5</c:v>
                </c:pt>
                <c:pt idx="6">
                  <c:v>0</c:v>
                </c:pt>
                <c:pt idx="7">
                  <c:v>1</c:v>
                </c:pt>
                <c:pt idx="8">
                  <c:v>0</c:v>
                </c:pt>
                <c:pt idx="9">
                  <c:v>3</c:v>
                </c:pt>
                <c:pt idx="10">
                  <c:v>1</c:v>
                </c:pt>
                <c:pt idx="11">
                  <c:v>4</c:v>
                </c:pt>
              </c:numCache>
            </c:numRef>
          </c:val>
          <c:extLst>
            <c:ext xmlns:c16="http://schemas.microsoft.com/office/drawing/2014/chart" uri="{C3380CC4-5D6E-409C-BE32-E72D297353CC}">
              <c16:uniqueId val="{00000001-8549-4D00-8738-9ACDDEB4B3FB}"/>
            </c:ext>
          </c:extLst>
        </c:ser>
        <c:ser>
          <c:idx val="2"/>
          <c:order val="2"/>
          <c:tx>
            <c:strRef>
              <c:f>Evolution!$F$1</c:f>
              <c:strCache>
                <c:ptCount val="1"/>
                <c:pt idx="0">
                  <c:v>2021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(Evolution!$C$2:$C$4,Evolution!$C$8:$C$9,Evolution!$C$19,Evolution!$C$34,Evolution!$C$37,Evolution!$C$65:$C$68)</c:f>
              <c:strCache>
                <c:ptCount val="12"/>
                <c:pt idx="0">
                  <c:v>Lycée Blaise Pascal, Orsay (91)</c:v>
                </c:pt>
                <c:pt idx="1">
                  <c:v>Lycée de l’Essouriau, Les Ulis (91)</c:v>
                </c:pt>
                <c:pt idx="2">
                  <c:v>Lycée Parc de Vilgenis, Massy (91)</c:v>
                </c:pt>
                <c:pt idx="3">
                  <c:v>Lycée Lakanal, Sceaux (92)</c:v>
                </c:pt>
                <c:pt idx="4">
                  <c:v>Lycée Marie Curie, Sceaux (92)</c:v>
                </c:pt>
                <c:pt idx="5">
                  <c:v>Lycée Hoche, Versailles (78)</c:v>
                </c:pt>
                <c:pt idx="6">
                  <c:v>Lycée Henry IV, Paris (75)</c:v>
                </c:pt>
                <c:pt idx="7">
                  <c:v>Lycée Louis le Grand, Paris (75)</c:v>
                </c:pt>
                <c:pt idx="8">
                  <c:v>Autres lycées, Esssonne</c:v>
                </c:pt>
                <c:pt idx="9">
                  <c:v>Autres lycées, IdF</c:v>
                </c:pt>
                <c:pt idx="10">
                  <c:v>Autres lycées, Paris</c:v>
                </c:pt>
                <c:pt idx="11">
                  <c:v>Lycées de Province</c:v>
                </c:pt>
              </c:strCache>
            </c:strRef>
          </c:cat>
          <c:val>
            <c:numRef>
              <c:f>(Evolution!$F$2:$F$4,Evolution!$F$8:$F$9,Evolution!$F$19,Evolution!$F$34,Evolution!$F$37,Evolution!$F$65:$F$68)</c:f>
              <c:numCache>
                <c:formatCode>General</c:formatCode>
                <c:ptCount val="12"/>
                <c:pt idx="0">
                  <c:v>17</c:v>
                </c:pt>
                <c:pt idx="1">
                  <c:v>6</c:v>
                </c:pt>
                <c:pt idx="2">
                  <c:v>2</c:v>
                </c:pt>
                <c:pt idx="3">
                  <c:v>12</c:v>
                </c:pt>
                <c:pt idx="4">
                  <c:v>1</c:v>
                </c:pt>
                <c:pt idx="5">
                  <c:v>0</c:v>
                </c:pt>
                <c:pt idx="6">
                  <c:v>3</c:v>
                </c:pt>
                <c:pt idx="7">
                  <c:v>1</c:v>
                </c:pt>
                <c:pt idx="8">
                  <c:v>0</c:v>
                </c:pt>
                <c:pt idx="9">
                  <c:v>8</c:v>
                </c:pt>
                <c:pt idx="10">
                  <c:v>10</c:v>
                </c:pt>
                <c:pt idx="11">
                  <c:v>7</c:v>
                </c:pt>
              </c:numCache>
            </c:numRef>
          </c:val>
          <c:extLst>
            <c:ext xmlns:c16="http://schemas.microsoft.com/office/drawing/2014/chart" uri="{C3380CC4-5D6E-409C-BE32-E72D297353CC}">
              <c16:uniqueId val="{00000002-8549-4D00-8738-9ACDDEB4B3FB}"/>
            </c:ext>
          </c:extLst>
        </c:ser>
        <c:ser>
          <c:idx val="3"/>
          <c:order val="3"/>
          <c:tx>
            <c:strRef>
              <c:f>Evolution!$G$1</c:f>
              <c:strCache>
                <c:ptCount val="1"/>
                <c:pt idx="0">
                  <c:v>2022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(Evolution!$G$2:$G$4,Evolution!$G$8:$G$9,Evolution!$G$19,Evolution!$G$34,Evolution!$G$37,Evolution!$G$65:$G$68)</c:f>
              <c:numCache>
                <c:formatCode>General</c:formatCode>
                <c:ptCount val="12"/>
                <c:pt idx="0">
                  <c:v>13</c:v>
                </c:pt>
                <c:pt idx="1">
                  <c:v>5</c:v>
                </c:pt>
                <c:pt idx="2">
                  <c:v>1</c:v>
                </c:pt>
                <c:pt idx="3">
                  <c:v>15</c:v>
                </c:pt>
                <c:pt idx="4">
                  <c:v>3</c:v>
                </c:pt>
                <c:pt idx="5">
                  <c:v>2</c:v>
                </c:pt>
                <c:pt idx="6">
                  <c:v>4</c:v>
                </c:pt>
                <c:pt idx="7">
                  <c:v>4</c:v>
                </c:pt>
                <c:pt idx="8">
                  <c:v>0</c:v>
                </c:pt>
                <c:pt idx="9">
                  <c:v>12</c:v>
                </c:pt>
                <c:pt idx="10">
                  <c:v>10</c:v>
                </c:pt>
                <c:pt idx="11">
                  <c:v>5</c:v>
                </c:pt>
              </c:numCache>
            </c:numRef>
          </c:val>
          <c:extLst>
            <c:ext xmlns:c16="http://schemas.microsoft.com/office/drawing/2014/chart" uri="{C3380CC4-5D6E-409C-BE32-E72D297353CC}">
              <c16:uniqueId val="{00000003-8549-4D00-8738-9ACDDEB4B3FB}"/>
            </c:ext>
          </c:extLst>
        </c:ser>
        <c:ser>
          <c:idx val="4"/>
          <c:order val="4"/>
          <c:tx>
            <c:strRef>
              <c:f>Evolution!$H$1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(Evolution!$H$2:$H$4,Evolution!$H$8:$H$9,Evolution!$H$19,Evolution!$H$34,Evolution!$H$37,Evolution!$H$65:$H$68)</c:f>
              <c:numCache>
                <c:formatCode>General</c:formatCode>
                <c:ptCount val="12"/>
                <c:pt idx="0">
                  <c:v>27</c:v>
                </c:pt>
                <c:pt idx="1">
                  <c:v>5</c:v>
                </c:pt>
                <c:pt idx="2">
                  <c:v>2</c:v>
                </c:pt>
                <c:pt idx="3">
                  <c:v>11</c:v>
                </c:pt>
                <c:pt idx="4">
                  <c:v>2</c:v>
                </c:pt>
                <c:pt idx="5">
                  <c:v>0</c:v>
                </c:pt>
                <c:pt idx="6">
                  <c:v>1</c:v>
                </c:pt>
                <c:pt idx="7">
                  <c:v>2</c:v>
                </c:pt>
                <c:pt idx="8">
                  <c:v>1</c:v>
                </c:pt>
                <c:pt idx="9">
                  <c:v>24</c:v>
                </c:pt>
                <c:pt idx="10">
                  <c:v>11</c:v>
                </c:pt>
                <c:pt idx="11">
                  <c:v>3</c:v>
                </c:pt>
              </c:numCache>
            </c:numRef>
          </c:val>
          <c:extLst>
            <c:ext xmlns:c16="http://schemas.microsoft.com/office/drawing/2014/chart" uri="{C3380CC4-5D6E-409C-BE32-E72D297353CC}">
              <c16:uniqueId val="{00000004-8549-4D00-8738-9ACDDEB4B3FB}"/>
            </c:ext>
          </c:extLst>
        </c:ser>
        <c:ser>
          <c:idx val="5"/>
          <c:order val="5"/>
          <c:tx>
            <c:strRef>
              <c:f>Evolution!$I$1</c:f>
              <c:strCache>
                <c:ptCount val="1"/>
                <c:pt idx="0">
                  <c:v>2024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(Evolution!$I$2:$I$4,Evolution!$I$8:$I$9,Evolution!$I$19,Evolution!$I$34,Evolution!$I$37,Evolution!$I$65:$I$68)</c:f>
              <c:numCache>
                <c:formatCode>General</c:formatCode>
                <c:ptCount val="12"/>
                <c:pt idx="0">
                  <c:v>18</c:v>
                </c:pt>
                <c:pt idx="1">
                  <c:v>11</c:v>
                </c:pt>
                <c:pt idx="2">
                  <c:v>3</c:v>
                </c:pt>
                <c:pt idx="3">
                  <c:v>9</c:v>
                </c:pt>
                <c:pt idx="5">
                  <c:v>4</c:v>
                </c:pt>
                <c:pt idx="6">
                  <c:v>1</c:v>
                </c:pt>
                <c:pt idx="7">
                  <c:v>4</c:v>
                </c:pt>
                <c:pt idx="8">
                  <c:v>1</c:v>
                </c:pt>
                <c:pt idx="9">
                  <c:v>10</c:v>
                </c:pt>
                <c:pt idx="10">
                  <c:v>8</c:v>
                </c:pt>
                <c:pt idx="11">
                  <c:v>2</c:v>
                </c:pt>
              </c:numCache>
            </c:numRef>
          </c:val>
          <c:extLst>
            <c:ext xmlns:c16="http://schemas.microsoft.com/office/drawing/2014/chart" uri="{C3380CC4-5D6E-409C-BE32-E72D297353CC}">
              <c16:uniqueId val="{00000005-8549-4D00-8738-9ACDDEB4B3FB}"/>
            </c:ext>
          </c:extLst>
        </c:ser>
        <c:dLbls>
          <c:dLblPos val="outEnd"/>
          <c:showLegendKey val="0"/>
          <c:showVal val="1"/>
          <c:showCatName val="0"/>
          <c:showSerName val="0"/>
          <c:showPercent val="0"/>
          <c:showBubbleSize val="0"/>
        </c:dLbls>
        <c:gapWidth val="219"/>
        <c:overlap val="-27"/>
        <c:axId val="580683936"/>
        <c:axId val="1497352768"/>
      </c:barChart>
      <c:catAx>
        <c:axId val="58068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497352768"/>
        <c:crosses val="autoZero"/>
        <c:auto val="1"/>
        <c:lblAlgn val="ctr"/>
        <c:lblOffset val="100"/>
        <c:noMultiLvlLbl val="0"/>
      </c:catAx>
      <c:valAx>
        <c:axId val="1497352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580683936"/>
        <c:crosses val="autoZero"/>
        <c:crossBetween val="between"/>
      </c:valAx>
      <c:spPr>
        <a:noFill/>
        <a:ln>
          <a:noFill/>
        </a:ln>
        <a:effectLst/>
      </c:spPr>
    </c:plotArea>
    <c:legend>
      <c:legendPos val="b"/>
      <c:layout>
        <c:manualLayout>
          <c:xMode val="edge"/>
          <c:yMode val="edge"/>
          <c:x val="0.60256250000000011"/>
          <c:y val="0.13061559716889395"/>
          <c:w val="0.32820825131233594"/>
          <c:h val="4.508835704490184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400"/>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081610892388454E-2"/>
          <c:y val="2.971607853000759E-2"/>
          <c:w val="0.95346005577427817"/>
          <c:h val="0.65563183094859245"/>
        </c:manualLayout>
      </c:layout>
      <c:barChart>
        <c:barDir val="col"/>
        <c:grouping val="clustered"/>
        <c:varyColors val="0"/>
        <c:ser>
          <c:idx val="3"/>
          <c:order val="0"/>
          <c:tx>
            <c:strRef>
              <c:f>Global!$G$1</c:f>
              <c:strCache>
                <c:ptCount val="1"/>
                <c:pt idx="0">
                  <c:v>2018-2019</c:v>
                </c:pt>
              </c:strCache>
            </c:strRef>
          </c:tx>
          <c:spPr>
            <a:solidFill>
              <a:schemeClr val="accent4"/>
            </a:solidFill>
            <a:ln>
              <a:noFill/>
            </a:ln>
            <a:effectLst/>
          </c:spPr>
          <c:invertIfNegative val="0"/>
          <c:cat>
            <c:strRef>
              <c:f>Global!$A$34:$A$48</c:f>
              <c:strCache>
                <c:ptCount val="15"/>
                <c:pt idx="0">
                  <c:v>Architecture</c:v>
                </c:pt>
                <c:pt idx="1">
                  <c:v>Arts</c:v>
                </c:pt>
                <c:pt idx="2">
                  <c:v>Communication</c:v>
                </c:pt>
                <c:pt idx="3">
                  <c:v>Gendarmerie</c:v>
                </c:pt>
                <c:pt idx="4">
                  <c:v>Hôtellerie/Gastronomie</c:v>
                </c:pt>
                <c:pt idx="5">
                  <c:v>IFSI</c:v>
                </c:pt>
                <c:pt idx="6">
                  <c:v>Informatique</c:v>
                </c:pt>
                <c:pt idx="7">
                  <c:v>Ingénieur</c:v>
                </c:pt>
                <c:pt idx="8">
                  <c:v>Vétérinaire</c:v>
                </c:pt>
                <c:pt idx="9">
                  <c:v>Journalisme</c:v>
                </c:pt>
                <c:pt idx="10">
                  <c:v>Kinésithérapie</c:v>
                </c:pt>
                <c:pt idx="11">
                  <c:v>Management</c:v>
                </c:pt>
                <c:pt idx="12">
                  <c:v>Militaire</c:v>
                </c:pt>
                <c:pt idx="13">
                  <c:v>Paramédical</c:v>
                </c:pt>
                <c:pt idx="14">
                  <c:v>Social</c:v>
                </c:pt>
              </c:strCache>
            </c:strRef>
          </c:cat>
          <c:val>
            <c:numRef>
              <c:f>Global!$G$34:$G$48</c:f>
              <c:numCache>
                <c:formatCode>General</c:formatCode>
                <c:ptCount val="15"/>
                <c:pt idx="0">
                  <c:v>3</c:v>
                </c:pt>
                <c:pt idx="1">
                  <c:v>14</c:v>
                </c:pt>
                <c:pt idx="2">
                  <c:v>0</c:v>
                </c:pt>
                <c:pt idx="3">
                  <c:v>0</c:v>
                </c:pt>
                <c:pt idx="4">
                  <c:v>0</c:v>
                </c:pt>
                <c:pt idx="5">
                  <c:v>4</c:v>
                </c:pt>
                <c:pt idx="6">
                  <c:v>0</c:v>
                </c:pt>
                <c:pt idx="7">
                  <c:v>18</c:v>
                </c:pt>
                <c:pt idx="9">
                  <c:v>0</c:v>
                </c:pt>
                <c:pt idx="10">
                  <c:v>0</c:v>
                </c:pt>
                <c:pt idx="11">
                  <c:v>15</c:v>
                </c:pt>
                <c:pt idx="12">
                  <c:v>0</c:v>
                </c:pt>
                <c:pt idx="13">
                  <c:v>0</c:v>
                </c:pt>
                <c:pt idx="14">
                  <c:v>0</c:v>
                </c:pt>
              </c:numCache>
            </c:numRef>
          </c:val>
          <c:extLst>
            <c:ext xmlns:c16="http://schemas.microsoft.com/office/drawing/2014/chart" uri="{C3380CC4-5D6E-409C-BE32-E72D297353CC}">
              <c16:uniqueId val="{00000000-1DD9-4587-81C3-574F76344020}"/>
            </c:ext>
          </c:extLst>
        </c:ser>
        <c:ser>
          <c:idx val="2"/>
          <c:order val="1"/>
          <c:tx>
            <c:strRef>
              <c:f>Global!$F$1</c:f>
              <c:strCache>
                <c:ptCount val="1"/>
                <c:pt idx="0">
                  <c:v>2019-2020</c:v>
                </c:pt>
              </c:strCache>
            </c:strRef>
          </c:tx>
          <c:spPr>
            <a:solidFill>
              <a:schemeClr val="accent3"/>
            </a:solidFill>
            <a:ln>
              <a:noFill/>
            </a:ln>
            <a:effectLst/>
          </c:spPr>
          <c:invertIfNegative val="0"/>
          <c:cat>
            <c:strRef>
              <c:f>Global!$A$34:$A$48</c:f>
              <c:strCache>
                <c:ptCount val="15"/>
                <c:pt idx="0">
                  <c:v>Architecture</c:v>
                </c:pt>
                <c:pt idx="1">
                  <c:v>Arts</c:v>
                </c:pt>
                <c:pt idx="2">
                  <c:v>Communication</c:v>
                </c:pt>
                <c:pt idx="3">
                  <c:v>Gendarmerie</c:v>
                </c:pt>
                <c:pt idx="4">
                  <c:v>Hôtellerie/Gastronomie</c:v>
                </c:pt>
                <c:pt idx="5">
                  <c:v>IFSI</c:v>
                </c:pt>
                <c:pt idx="6">
                  <c:v>Informatique</c:v>
                </c:pt>
                <c:pt idx="7">
                  <c:v>Ingénieur</c:v>
                </c:pt>
                <c:pt idx="8">
                  <c:v>Vétérinaire</c:v>
                </c:pt>
                <c:pt idx="9">
                  <c:v>Journalisme</c:v>
                </c:pt>
                <c:pt idx="10">
                  <c:v>Kinésithérapie</c:v>
                </c:pt>
                <c:pt idx="11">
                  <c:v>Management</c:v>
                </c:pt>
                <c:pt idx="12">
                  <c:v>Militaire</c:v>
                </c:pt>
                <c:pt idx="13">
                  <c:v>Paramédical</c:v>
                </c:pt>
                <c:pt idx="14">
                  <c:v>Social</c:v>
                </c:pt>
              </c:strCache>
            </c:strRef>
          </c:cat>
          <c:val>
            <c:numRef>
              <c:f>Global!$F$34:$F$48</c:f>
              <c:numCache>
                <c:formatCode>General</c:formatCode>
                <c:ptCount val="15"/>
                <c:pt idx="0">
                  <c:v>1</c:v>
                </c:pt>
                <c:pt idx="1">
                  <c:v>8</c:v>
                </c:pt>
                <c:pt idx="2">
                  <c:v>5</c:v>
                </c:pt>
                <c:pt idx="3">
                  <c:v>0</c:v>
                </c:pt>
                <c:pt idx="4">
                  <c:v>1</c:v>
                </c:pt>
                <c:pt idx="5">
                  <c:v>0</c:v>
                </c:pt>
                <c:pt idx="6">
                  <c:v>0</c:v>
                </c:pt>
                <c:pt idx="7">
                  <c:v>22</c:v>
                </c:pt>
                <c:pt idx="9">
                  <c:v>0</c:v>
                </c:pt>
                <c:pt idx="10">
                  <c:v>0</c:v>
                </c:pt>
                <c:pt idx="11">
                  <c:v>15</c:v>
                </c:pt>
                <c:pt idx="12">
                  <c:v>1</c:v>
                </c:pt>
                <c:pt idx="13">
                  <c:v>0</c:v>
                </c:pt>
                <c:pt idx="14">
                  <c:v>0</c:v>
                </c:pt>
              </c:numCache>
            </c:numRef>
          </c:val>
          <c:extLst>
            <c:ext xmlns:c16="http://schemas.microsoft.com/office/drawing/2014/chart" uri="{C3380CC4-5D6E-409C-BE32-E72D297353CC}">
              <c16:uniqueId val="{00000001-1DD9-4587-81C3-574F76344020}"/>
            </c:ext>
          </c:extLst>
        </c:ser>
        <c:ser>
          <c:idx val="1"/>
          <c:order val="2"/>
          <c:tx>
            <c:strRef>
              <c:f>Global!$E$1</c:f>
              <c:strCache>
                <c:ptCount val="1"/>
                <c:pt idx="0">
                  <c:v>2020-2021</c:v>
                </c:pt>
              </c:strCache>
            </c:strRef>
          </c:tx>
          <c:spPr>
            <a:solidFill>
              <a:schemeClr val="accent2"/>
            </a:solidFill>
            <a:ln>
              <a:noFill/>
            </a:ln>
            <a:effectLst/>
          </c:spPr>
          <c:invertIfNegative val="0"/>
          <c:cat>
            <c:strRef>
              <c:f>Global!$A$34:$A$48</c:f>
              <c:strCache>
                <c:ptCount val="15"/>
                <c:pt idx="0">
                  <c:v>Architecture</c:v>
                </c:pt>
                <c:pt idx="1">
                  <c:v>Arts</c:v>
                </c:pt>
                <c:pt idx="2">
                  <c:v>Communication</c:v>
                </c:pt>
                <c:pt idx="3">
                  <c:v>Gendarmerie</c:v>
                </c:pt>
                <c:pt idx="4">
                  <c:v>Hôtellerie/Gastronomie</c:v>
                </c:pt>
                <c:pt idx="5">
                  <c:v>IFSI</c:v>
                </c:pt>
                <c:pt idx="6">
                  <c:v>Informatique</c:v>
                </c:pt>
                <c:pt idx="7">
                  <c:v>Ingénieur</c:v>
                </c:pt>
                <c:pt idx="8">
                  <c:v>Vétérinaire</c:v>
                </c:pt>
                <c:pt idx="9">
                  <c:v>Journalisme</c:v>
                </c:pt>
                <c:pt idx="10">
                  <c:v>Kinésithérapie</c:v>
                </c:pt>
                <c:pt idx="11">
                  <c:v>Management</c:v>
                </c:pt>
                <c:pt idx="12">
                  <c:v>Militaire</c:v>
                </c:pt>
                <c:pt idx="13">
                  <c:v>Paramédical</c:v>
                </c:pt>
                <c:pt idx="14">
                  <c:v>Social</c:v>
                </c:pt>
              </c:strCache>
            </c:strRef>
          </c:cat>
          <c:val>
            <c:numRef>
              <c:f>Global!$E$34:$E$48</c:f>
              <c:numCache>
                <c:formatCode>General</c:formatCode>
                <c:ptCount val="15"/>
                <c:pt idx="0">
                  <c:v>1</c:v>
                </c:pt>
                <c:pt idx="1">
                  <c:v>8</c:v>
                </c:pt>
                <c:pt idx="2">
                  <c:v>2</c:v>
                </c:pt>
                <c:pt idx="3">
                  <c:v>0</c:v>
                </c:pt>
                <c:pt idx="4">
                  <c:v>2</c:v>
                </c:pt>
                <c:pt idx="5">
                  <c:v>4</c:v>
                </c:pt>
                <c:pt idx="6">
                  <c:v>3</c:v>
                </c:pt>
                <c:pt idx="7">
                  <c:v>26</c:v>
                </c:pt>
                <c:pt idx="9">
                  <c:v>1</c:v>
                </c:pt>
                <c:pt idx="10">
                  <c:v>0</c:v>
                </c:pt>
                <c:pt idx="11">
                  <c:v>12</c:v>
                </c:pt>
                <c:pt idx="12">
                  <c:v>0</c:v>
                </c:pt>
                <c:pt idx="13">
                  <c:v>0</c:v>
                </c:pt>
                <c:pt idx="14">
                  <c:v>0</c:v>
                </c:pt>
              </c:numCache>
            </c:numRef>
          </c:val>
          <c:extLst>
            <c:ext xmlns:c16="http://schemas.microsoft.com/office/drawing/2014/chart" uri="{C3380CC4-5D6E-409C-BE32-E72D297353CC}">
              <c16:uniqueId val="{00000002-1DD9-4587-81C3-574F76344020}"/>
            </c:ext>
          </c:extLst>
        </c:ser>
        <c:ser>
          <c:idx val="0"/>
          <c:order val="3"/>
          <c:tx>
            <c:strRef>
              <c:f>Global!$D$1</c:f>
              <c:strCache>
                <c:ptCount val="1"/>
                <c:pt idx="0">
                  <c:v>2021-2022</c:v>
                </c:pt>
              </c:strCache>
            </c:strRef>
          </c:tx>
          <c:spPr>
            <a:solidFill>
              <a:schemeClr val="accent1"/>
            </a:solidFill>
            <a:ln>
              <a:noFill/>
            </a:ln>
            <a:effectLst/>
          </c:spPr>
          <c:invertIfNegative val="0"/>
          <c:cat>
            <c:strRef>
              <c:f>Global!$A$34:$A$48</c:f>
              <c:strCache>
                <c:ptCount val="15"/>
                <c:pt idx="0">
                  <c:v>Architecture</c:v>
                </c:pt>
                <c:pt idx="1">
                  <c:v>Arts</c:v>
                </c:pt>
                <c:pt idx="2">
                  <c:v>Communication</c:v>
                </c:pt>
                <c:pt idx="3">
                  <c:v>Gendarmerie</c:v>
                </c:pt>
                <c:pt idx="4">
                  <c:v>Hôtellerie/Gastronomie</c:v>
                </c:pt>
                <c:pt idx="5">
                  <c:v>IFSI</c:v>
                </c:pt>
                <c:pt idx="6">
                  <c:v>Informatique</c:v>
                </c:pt>
                <c:pt idx="7">
                  <c:v>Ingénieur</c:v>
                </c:pt>
                <c:pt idx="8">
                  <c:v>Vétérinaire</c:v>
                </c:pt>
                <c:pt idx="9">
                  <c:v>Journalisme</c:v>
                </c:pt>
                <c:pt idx="10">
                  <c:v>Kinésithérapie</c:v>
                </c:pt>
                <c:pt idx="11">
                  <c:v>Management</c:v>
                </c:pt>
                <c:pt idx="12">
                  <c:v>Militaire</c:v>
                </c:pt>
                <c:pt idx="13">
                  <c:v>Paramédical</c:v>
                </c:pt>
                <c:pt idx="14">
                  <c:v>Social</c:v>
                </c:pt>
              </c:strCache>
            </c:strRef>
          </c:cat>
          <c:val>
            <c:numRef>
              <c:f>Global!$D$34:$D$48</c:f>
              <c:numCache>
                <c:formatCode>General</c:formatCode>
                <c:ptCount val="15"/>
                <c:pt idx="0">
                  <c:v>3</c:v>
                </c:pt>
                <c:pt idx="1">
                  <c:v>8</c:v>
                </c:pt>
                <c:pt idx="2">
                  <c:v>4</c:v>
                </c:pt>
                <c:pt idx="3">
                  <c:v>1</c:v>
                </c:pt>
                <c:pt idx="4">
                  <c:v>1</c:v>
                </c:pt>
                <c:pt idx="5">
                  <c:v>0</c:v>
                </c:pt>
                <c:pt idx="6">
                  <c:v>0</c:v>
                </c:pt>
                <c:pt idx="7">
                  <c:v>24</c:v>
                </c:pt>
                <c:pt idx="9">
                  <c:v>0</c:v>
                </c:pt>
                <c:pt idx="10">
                  <c:v>2</c:v>
                </c:pt>
                <c:pt idx="11">
                  <c:v>19</c:v>
                </c:pt>
                <c:pt idx="12">
                  <c:v>0</c:v>
                </c:pt>
                <c:pt idx="13">
                  <c:v>1</c:v>
                </c:pt>
                <c:pt idx="14">
                  <c:v>1</c:v>
                </c:pt>
              </c:numCache>
            </c:numRef>
          </c:val>
          <c:extLst>
            <c:ext xmlns:c16="http://schemas.microsoft.com/office/drawing/2014/chart" uri="{C3380CC4-5D6E-409C-BE32-E72D297353CC}">
              <c16:uniqueId val="{00000003-1DD9-4587-81C3-574F76344020}"/>
            </c:ext>
          </c:extLst>
        </c:ser>
        <c:ser>
          <c:idx val="4"/>
          <c:order val="4"/>
          <c:tx>
            <c:strRef>
              <c:f>Global!$C$1</c:f>
              <c:strCache>
                <c:ptCount val="1"/>
                <c:pt idx="0">
                  <c:v>2022-2023</c:v>
                </c:pt>
              </c:strCache>
            </c:strRef>
          </c:tx>
          <c:spPr>
            <a:solidFill>
              <a:schemeClr val="accent5"/>
            </a:solidFill>
            <a:ln>
              <a:noFill/>
            </a:ln>
            <a:effectLst/>
          </c:spPr>
          <c:invertIfNegative val="0"/>
          <c:val>
            <c:numRef>
              <c:f>Global!$C$34:$C$48</c:f>
              <c:numCache>
                <c:formatCode>General</c:formatCode>
                <c:ptCount val="15"/>
                <c:pt idx="0">
                  <c:v>4</c:v>
                </c:pt>
                <c:pt idx="1">
                  <c:v>8</c:v>
                </c:pt>
                <c:pt idx="2">
                  <c:v>2</c:v>
                </c:pt>
                <c:pt idx="3">
                  <c:v>1</c:v>
                </c:pt>
                <c:pt idx="4">
                  <c:v>1</c:v>
                </c:pt>
                <c:pt idx="7">
                  <c:v>27</c:v>
                </c:pt>
                <c:pt idx="8">
                  <c:v>3</c:v>
                </c:pt>
                <c:pt idx="11">
                  <c:v>21</c:v>
                </c:pt>
              </c:numCache>
            </c:numRef>
          </c:val>
          <c:extLst>
            <c:ext xmlns:c16="http://schemas.microsoft.com/office/drawing/2014/chart" uri="{C3380CC4-5D6E-409C-BE32-E72D297353CC}">
              <c16:uniqueId val="{00000004-1DD9-4587-81C3-574F76344020}"/>
            </c:ext>
          </c:extLst>
        </c:ser>
        <c:ser>
          <c:idx val="5"/>
          <c:order val="5"/>
          <c:tx>
            <c:strRef>
              <c:f>Global!$B$1</c:f>
              <c:strCache>
                <c:ptCount val="1"/>
                <c:pt idx="0">
                  <c:v>2023-2024</c:v>
                </c:pt>
              </c:strCache>
            </c:strRef>
          </c:tx>
          <c:spPr>
            <a:solidFill>
              <a:schemeClr val="accent6"/>
            </a:solidFill>
            <a:ln>
              <a:noFill/>
            </a:ln>
            <a:effectLst/>
          </c:spPr>
          <c:invertIfNegative val="0"/>
          <c:val>
            <c:numRef>
              <c:f>Global!$B$34:$B$48</c:f>
              <c:numCache>
                <c:formatCode>General</c:formatCode>
                <c:ptCount val="15"/>
                <c:pt idx="0">
                  <c:v>3</c:v>
                </c:pt>
                <c:pt idx="1">
                  <c:v>8</c:v>
                </c:pt>
                <c:pt idx="2">
                  <c:v>1</c:v>
                </c:pt>
                <c:pt idx="4">
                  <c:v>3</c:v>
                </c:pt>
                <c:pt idx="6">
                  <c:v>1</c:v>
                </c:pt>
                <c:pt idx="7">
                  <c:v>25</c:v>
                </c:pt>
                <c:pt idx="11">
                  <c:v>25</c:v>
                </c:pt>
              </c:numCache>
            </c:numRef>
          </c:val>
          <c:extLst>
            <c:ext xmlns:c16="http://schemas.microsoft.com/office/drawing/2014/chart" uri="{C3380CC4-5D6E-409C-BE32-E72D297353CC}">
              <c16:uniqueId val="{00000005-1DD9-4587-81C3-574F76344020}"/>
            </c:ext>
          </c:extLst>
        </c:ser>
        <c:dLbls>
          <c:showLegendKey val="0"/>
          <c:showVal val="0"/>
          <c:showCatName val="0"/>
          <c:showSerName val="0"/>
          <c:showPercent val="0"/>
          <c:showBubbleSize val="0"/>
        </c:dLbls>
        <c:gapWidth val="219"/>
        <c:overlap val="-27"/>
        <c:axId val="758696160"/>
        <c:axId val="668930144"/>
      </c:barChart>
      <c:catAx>
        <c:axId val="758696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668930144"/>
        <c:crosses val="autoZero"/>
        <c:auto val="1"/>
        <c:lblAlgn val="ctr"/>
        <c:lblOffset val="100"/>
        <c:noMultiLvlLbl val="0"/>
      </c:catAx>
      <c:valAx>
        <c:axId val="668930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758696160"/>
        <c:crosses val="autoZero"/>
        <c:crossBetween val="between"/>
      </c:valAx>
      <c:spPr>
        <a:noFill/>
        <a:ln>
          <a:noFill/>
        </a:ln>
        <a:effectLst/>
      </c:spPr>
    </c:plotArea>
    <c:legend>
      <c:legendPos val="b"/>
      <c:layout>
        <c:manualLayout>
          <c:xMode val="edge"/>
          <c:yMode val="edge"/>
          <c:x val="0.22191929133858268"/>
          <c:y val="0.11394465779634845"/>
          <c:w val="0.13432119422572178"/>
          <c:h val="0.34197199808803835"/>
        </c:manualLayout>
      </c:layout>
      <c:overlay val="0"/>
      <c:spPr>
        <a:solidFill>
          <a:schemeClr val="bg1"/>
        </a:solidFill>
        <a:ln>
          <a:solidFill>
            <a:schemeClr val="accent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400"/>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0" i="0" u="none" strike="noStrike" cap="none" dirty="0">
                <a:solidFill>
                  <a:schemeClr val="dk1"/>
                </a:solidFill>
                <a:effectLst/>
                <a:latin typeface="Calibri"/>
                <a:ea typeface="Calibri"/>
                <a:cs typeface="Calibri"/>
                <a:sym typeface="Calibri"/>
              </a:rPr>
              <a:t>Ex de lecture, sachant que chaque élève pouvait suivre de aucune à trois options.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0" i="0" u="none" strike="noStrike" cap="none" dirty="0">
                <a:solidFill>
                  <a:schemeClr val="dk1"/>
                </a:solidFill>
                <a:effectLst/>
                <a:latin typeface="Calibri"/>
                <a:ea typeface="Calibri"/>
                <a:cs typeface="Calibri"/>
                <a:sym typeface="Calibri"/>
              </a:rPr>
              <a:t>Parmi les étudiants en BUT, 13% avaient suivi l’option Maths Experte, 6% l’option Maths Complémentaires, 6% l’option Musique, 6% l’option ESP3 et 13% l’option EPS, sachant que chaque élève pouvait suivre de zéro à trois options.</a:t>
            </a:r>
            <a:endParaRPr lang="fr-FR" dirty="0"/>
          </a:p>
        </p:txBody>
      </p:sp>
      <p:sp>
        <p:nvSpPr>
          <p:cNvPr id="345" name="Google Shape;34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0" i="0" u="none" strike="noStrike" cap="none" dirty="0">
                <a:solidFill>
                  <a:schemeClr val="dk1"/>
                </a:solidFill>
                <a:effectLst/>
                <a:latin typeface="Calibri"/>
                <a:ea typeface="Calibri"/>
                <a:cs typeface="Calibri"/>
                <a:sym typeface="Calibri"/>
              </a:rPr>
              <a:t>11 élèves sont inscrits dans 8 BTS, stable par rapport à la promotion précédente, dont 3 en Compta-Gestion et 2 en Services Informatiques aux Organisations</a:t>
            </a:r>
            <a:endParaRPr lang="fr-FR" dirty="0"/>
          </a:p>
        </p:txBody>
      </p:sp>
      <p:sp>
        <p:nvSpPr>
          <p:cNvPr id="353" name="Google Shape;35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Pour comprendre quels enseignements de spécialités ou options avaient suivi les élèves passés en BUT et donc ce qui est accessible.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Pour un BUT Chimie: spécialités Maths au moins</a:t>
            </a:r>
          </a:p>
          <a:p>
            <a:pPr marL="0" lvl="0" indent="0" algn="l" rtl="0">
              <a:spcBef>
                <a:spcPts val="0"/>
              </a:spcBef>
              <a:spcAft>
                <a:spcPts val="0"/>
              </a:spcAft>
              <a:buNone/>
            </a:pPr>
            <a:r>
              <a:rPr lang="fr-FR" dirty="0"/>
              <a:t>Pour Génie Chimique: spécialités Maths et HIDA</a:t>
            </a:r>
          </a:p>
          <a:p>
            <a:pPr marL="0" lvl="0" indent="0" algn="l" rtl="0">
              <a:spcBef>
                <a:spcPts val="0"/>
              </a:spcBef>
              <a:spcAft>
                <a:spcPts val="0"/>
              </a:spcAft>
              <a:buNone/>
            </a:pPr>
            <a:r>
              <a:rPr lang="fr-FR" dirty="0"/>
              <a:t>Pour GEA: spécialité Maths au moins</a:t>
            </a:r>
          </a:p>
          <a:p>
            <a:pPr marL="0" lvl="0" indent="0" algn="l" rtl="0">
              <a:spcBef>
                <a:spcPts val="0"/>
              </a:spcBef>
              <a:spcAft>
                <a:spcPts val="0"/>
              </a:spcAft>
              <a:buNone/>
            </a:pPr>
            <a:r>
              <a:rPr lang="fr-FR" dirty="0"/>
              <a:t>Pour GE2I: spécialité Maths et option Math expert</a:t>
            </a:r>
          </a:p>
          <a:p>
            <a:pPr marL="0" lvl="0" indent="0" algn="l" rtl="0">
              <a:spcBef>
                <a:spcPts val="0"/>
              </a:spcBef>
              <a:spcAft>
                <a:spcPts val="0"/>
              </a:spcAft>
              <a:buNone/>
            </a:pPr>
            <a:r>
              <a:rPr lang="fr-FR" dirty="0"/>
              <a:t>Pour Informatique: spécialité maths et/ou NSI et les options Espagnol et/ou EPS</a:t>
            </a:r>
          </a:p>
          <a:p>
            <a:pPr marL="0" lvl="0" indent="0" algn="l" rtl="0">
              <a:spcBef>
                <a:spcPts val="0"/>
              </a:spcBef>
              <a:spcAft>
                <a:spcPts val="0"/>
              </a:spcAft>
              <a:buNone/>
            </a:pPr>
            <a:r>
              <a:rPr lang="fr-FR" dirty="0"/>
              <a:t>Pour MMI: spécialité NSI et option Math </a:t>
            </a:r>
            <a:r>
              <a:rPr lang="fr-FR" dirty="0" err="1"/>
              <a:t>complém</a:t>
            </a:r>
            <a:endParaRPr lang="fr-FR" dirty="0"/>
          </a:p>
          <a:p>
            <a:pPr marL="0" lvl="0" indent="0" algn="l" rtl="0">
              <a:spcBef>
                <a:spcPts val="0"/>
              </a:spcBef>
              <a:spcAft>
                <a:spcPts val="0"/>
              </a:spcAft>
              <a:buNone/>
            </a:pPr>
            <a:r>
              <a:rPr lang="fr-FR" dirty="0"/>
              <a:t>Pour Mes Phys: spécialité Math, option Math expert et Musique</a:t>
            </a:r>
          </a:p>
          <a:p>
            <a:pPr marL="0" lvl="0" indent="0" algn="l" rtl="0">
              <a:spcBef>
                <a:spcPts val="0"/>
              </a:spcBef>
              <a:spcAft>
                <a:spcPts val="0"/>
              </a:spcAft>
              <a:buNone/>
            </a:pPr>
            <a:r>
              <a:rPr lang="fr-FR" dirty="0"/>
              <a:t>Pour </a:t>
            </a:r>
            <a:r>
              <a:rPr lang="fr-FR" dirty="0" err="1"/>
              <a:t>R&amp;Tel</a:t>
            </a:r>
            <a:r>
              <a:rPr lang="fr-FR" dirty="0"/>
              <a:t>: spécialité Math</a:t>
            </a:r>
          </a:p>
          <a:p>
            <a:pPr marL="0" lvl="0" indent="0" algn="l" rtl="0">
              <a:spcBef>
                <a:spcPts val="0"/>
              </a:spcBef>
              <a:spcAft>
                <a:spcPts val="0"/>
              </a:spcAft>
              <a:buNone/>
            </a:pPr>
            <a:r>
              <a:rPr lang="fr-FR" dirty="0"/>
              <a:t>Et pour Tech de Co: Spécialité Math et/ou SES, ou option Sport.</a:t>
            </a:r>
          </a:p>
          <a:p>
            <a:pPr marL="0" lvl="0" indent="0" algn="l" rtl="0">
              <a:spcBef>
                <a:spcPts val="0"/>
              </a:spcBef>
              <a:spcAft>
                <a:spcPts val="0"/>
              </a:spcAft>
              <a:buNone/>
            </a:pPr>
            <a:endParaRPr dirty="0"/>
          </a:p>
        </p:txBody>
      </p:sp>
      <p:sp>
        <p:nvSpPr>
          <p:cNvPr id="372" name="Google Shape;37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afc4d4c1f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3afc4d4c1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afc4d4c1f9_0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g3afc4d4c1f9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afc4d4c1f9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g3afc4d4c1f9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afc4d4c1f9_0_1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g3afc4d4c1f9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SzPts val="1100"/>
              <a:buNone/>
            </a:pPr>
            <a:r>
              <a:rPr lang="fr-FR" dirty="0"/>
              <a:t>Pour la septième année, CAPE91-LBP a collecté, avec l’aide du Lycée Blaise Pascal, des informations concernant les orientations des élèves diplômés du Baccalauréat avec pour objectif d’aider les familles dans les choix d’orientation pour leur enfant. Pour la promotion du Bac 2025, les élèves de terminale se répartissaient en 10 classes de 34 à 36 élèves pour un total de 343 élèves. Ce document présente la synthèse de cette collecte auprès des 336 élèves.</a:t>
            </a:r>
            <a:endParaRPr dirty="0"/>
          </a:p>
        </p:txBody>
      </p:sp>
      <p:sp>
        <p:nvSpPr>
          <p:cNvPr id="241" name="Google Shape;2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afc4d4c1f9_0_1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g3afc4d4c1f9_0_1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a:t>? Effet de la journée d’information suite à la hausse des effectifs.</a:t>
            </a:r>
            <a:endParaRPr dirty="0"/>
          </a:p>
        </p:txBody>
      </p:sp>
      <p:sp>
        <p:nvSpPr>
          <p:cNvPr id="624" name="Google Shape;62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afc4d4c1f9_0_4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g3afc4d4c1f9_0_4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3afc4d4c1f9_0_4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 name="Google Shape;699;g3afc4d4c1f9_0_4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afc4d4c1f9_0_5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g3afc4d4c1f9_0_5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3afc4d4c1f9_0_5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g3afc4d4c1f9_0_5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afc4d4c1f9_0_5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g3afc4d4c1f9_0_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3afc4d4c1f9_0_5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g3afc4d4c1f9_0_5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3afc4d4c1f9_0_5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g3afc4d4c1f9_0_5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afc4d4c1f9_0_5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4" name="Google Shape;764;g3afc4d4c1f9_0_5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3afc4d4c1f9_0_5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3afc4d4c1f9_0_5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3afc4d4c1f9_0_5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g3afc4d4c1f9_0_5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3afc4d4c1f9_0_5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g3afc4d4c1f9_0_5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afc4d4c1f9_0_5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g3afc4d4c1f9_0_5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SzPts val="1100"/>
              <a:buNone/>
            </a:pPr>
            <a:r>
              <a:rPr lang="fr-FR"/>
              <a:t>Les élèves suivaient 2 de ces 11 EDS. Les couples choisis par au moins 5 élèves au Lycée Blaise Pascal sont présentés sur le premier graphe à gauche. Le second graphe illustre l’évolution des choix au sein du lycée au cours des dernières années. Le couple MATHS/PH-CH continue d’augmenter </a:t>
            </a:r>
            <a:r>
              <a:rPr lang="fr-FR">
                <a:solidFill>
                  <a:srgbClr val="ED7D31"/>
                </a:solidFill>
                <a:latin typeface="Times New Roman"/>
                <a:ea typeface="Times New Roman"/>
                <a:cs typeface="Times New Roman"/>
                <a:sym typeface="Times New Roman"/>
              </a:rPr>
              <a:t>comme le couple MATHS/SES. Le duo PH-CH &amp; SVT continue de diminuer avec moins d’une dizaine d’élèves. </a:t>
            </a:r>
            <a:endParaRPr/>
          </a:p>
        </p:txBody>
      </p:sp>
      <p:sp>
        <p:nvSpPr>
          <p:cNvPr id="258" name="Google Shape;25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3afc4d4c1f9_0_5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g3afc4d4c1f9_0_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48</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6" name="Google Shape;896;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49</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5" name="Google Shape;905;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50</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Axe des </a:t>
            </a:r>
            <a:r>
              <a:rPr lang="fr-FR" dirty="0" err="1"/>
              <a:t>abcisses</a:t>
            </a:r>
            <a:r>
              <a:rPr lang="fr-FR" dirty="0"/>
              <a:t>:</a:t>
            </a:r>
          </a:p>
          <a:p>
            <a:pPr marL="0" lvl="0" indent="0" algn="l" rtl="0">
              <a:spcBef>
                <a:spcPts val="0"/>
              </a:spcBef>
              <a:spcAft>
                <a:spcPts val="0"/>
              </a:spcAft>
              <a:buNone/>
            </a:pPr>
            <a:r>
              <a:rPr lang="fr-FR" dirty="0"/>
              <a:t>Dans notre département 91</a:t>
            </a:r>
          </a:p>
          <a:p>
            <a:pPr marL="0" lvl="0" indent="0" algn="l" rtl="0">
              <a:spcBef>
                <a:spcPts val="0"/>
              </a:spcBef>
              <a:spcAft>
                <a:spcPts val="0"/>
              </a:spcAft>
              <a:buNone/>
            </a:pPr>
            <a:r>
              <a:rPr lang="fr-FR" dirty="0"/>
              <a:t>Lycée Blaise Pascal</a:t>
            </a:r>
          </a:p>
          <a:p>
            <a:pPr marL="0" lvl="0" indent="0" algn="l" rtl="0">
              <a:spcBef>
                <a:spcPts val="0"/>
              </a:spcBef>
              <a:spcAft>
                <a:spcPts val="0"/>
              </a:spcAft>
              <a:buNone/>
            </a:pPr>
            <a:r>
              <a:rPr lang="fr-FR" dirty="0"/>
              <a:t>Lycée de l’Essouriau</a:t>
            </a:r>
          </a:p>
          <a:p>
            <a:pPr marL="0" lvl="0" indent="0" algn="l" rtl="0">
              <a:spcBef>
                <a:spcPts val="0"/>
              </a:spcBef>
              <a:spcAft>
                <a:spcPts val="0"/>
              </a:spcAft>
              <a:buNone/>
            </a:pPr>
            <a:r>
              <a:rPr lang="fr-FR" dirty="0"/>
              <a:t>Lycée parc de </a:t>
            </a:r>
            <a:r>
              <a:rPr lang="fr-FR" dirty="0" err="1"/>
              <a:t>Vilgénis</a:t>
            </a:r>
            <a:endParaRPr lang="fr-FR" dirty="0"/>
          </a:p>
          <a:p>
            <a:pPr marL="0" lvl="0" indent="0" algn="l" rtl="0">
              <a:spcBef>
                <a:spcPts val="0"/>
              </a:spcBef>
              <a:spcAft>
                <a:spcPts val="0"/>
              </a:spcAft>
              <a:buNone/>
            </a:pPr>
            <a:endParaRPr lang="fr-FR" dirty="0"/>
          </a:p>
          <a:p>
            <a:pPr marL="0" lvl="0" indent="0" algn="l" rtl="0">
              <a:spcBef>
                <a:spcPts val="0"/>
              </a:spcBef>
              <a:spcAft>
                <a:spcPts val="0"/>
              </a:spcAft>
              <a:buNone/>
            </a:pPr>
            <a:r>
              <a:rPr lang="fr-FR" dirty="0"/>
              <a:t>Dans la région parisienne</a:t>
            </a:r>
          </a:p>
          <a:p>
            <a:pPr marL="0" lvl="0" indent="0" algn="l" rtl="0">
              <a:spcBef>
                <a:spcPts val="0"/>
              </a:spcBef>
              <a:spcAft>
                <a:spcPts val="0"/>
              </a:spcAft>
              <a:buNone/>
            </a:pPr>
            <a:r>
              <a:rPr lang="fr-FR" dirty="0"/>
              <a:t>Lycée Lakanal (Sceaux)</a:t>
            </a:r>
          </a:p>
          <a:p>
            <a:pPr marL="0" lvl="0" indent="0" algn="l" rtl="0">
              <a:spcBef>
                <a:spcPts val="0"/>
              </a:spcBef>
              <a:spcAft>
                <a:spcPts val="0"/>
              </a:spcAft>
              <a:buNone/>
            </a:pPr>
            <a:r>
              <a:rPr lang="fr-FR" dirty="0" err="1"/>
              <a:t>Mycée</a:t>
            </a:r>
            <a:r>
              <a:rPr lang="fr-FR" dirty="0"/>
              <a:t> Marie Curie (Sceaux)</a:t>
            </a:r>
          </a:p>
          <a:p>
            <a:pPr marL="0" lvl="0" indent="0" algn="l" rtl="0">
              <a:spcBef>
                <a:spcPts val="0"/>
              </a:spcBef>
              <a:spcAft>
                <a:spcPts val="0"/>
              </a:spcAft>
              <a:buNone/>
            </a:pPr>
            <a:r>
              <a:rPr lang="fr-FR" dirty="0"/>
              <a:t>Lycée Hoche (Versailles)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A Paris</a:t>
            </a:r>
          </a:p>
          <a:p>
            <a:pPr marL="0" lvl="0" indent="0" algn="l" rtl="0">
              <a:spcBef>
                <a:spcPts val="0"/>
              </a:spcBef>
              <a:spcAft>
                <a:spcPts val="0"/>
              </a:spcAft>
              <a:buNone/>
            </a:pPr>
            <a:r>
              <a:rPr lang="fr-FR" dirty="0"/>
              <a:t>Lycée Henry IV</a:t>
            </a:r>
          </a:p>
          <a:p>
            <a:pPr marL="0" lvl="0" indent="0" algn="l" rtl="0">
              <a:spcBef>
                <a:spcPts val="0"/>
              </a:spcBef>
              <a:spcAft>
                <a:spcPts val="0"/>
              </a:spcAft>
              <a:buNone/>
            </a:pPr>
            <a:r>
              <a:rPr lang="fr-FR" dirty="0"/>
              <a:t>Lycée Louis Le Grand</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Autres lycées en Essonne</a:t>
            </a:r>
          </a:p>
          <a:p>
            <a:pPr marL="0" lvl="0" indent="0" algn="l" rtl="0">
              <a:spcBef>
                <a:spcPts val="0"/>
              </a:spcBef>
              <a:spcAft>
                <a:spcPts val="0"/>
              </a:spcAft>
              <a:buNone/>
            </a:pPr>
            <a:r>
              <a:rPr lang="fr-FR" dirty="0"/>
              <a:t>Autres lycées en région parisienne</a:t>
            </a:r>
          </a:p>
          <a:p>
            <a:pPr marL="0" lvl="0" indent="0" algn="l" rtl="0">
              <a:spcBef>
                <a:spcPts val="0"/>
              </a:spcBef>
              <a:spcAft>
                <a:spcPts val="0"/>
              </a:spcAft>
              <a:buNone/>
            </a:pPr>
            <a:r>
              <a:rPr lang="fr-FR" dirty="0"/>
              <a:t>Autres lycées à Paris </a:t>
            </a:r>
          </a:p>
          <a:p>
            <a:pPr marL="0" lvl="0" indent="0" algn="l" rtl="0">
              <a:spcBef>
                <a:spcPts val="0"/>
              </a:spcBef>
              <a:spcAft>
                <a:spcPts val="0"/>
              </a:spcAft>
              <a:buNone/>
            </a:pPr>
            <a:r>
              <a:rPr lang="fr-FR" dirty="0"/>
              <a:t>Autres lycées dans d’autres régions.</a:t>
            </a:r>
          </a:p>
          <a:p>
            <a:pPr marL="0" lvl="0" indent="0" algn="l" rtl="0">
              <a:spcBef>
                <a:spcPts val="0"/>
              </a:spcBef>
              <a:spcAft>
                <a:spcPts val="0"/>
              </a:spcAft>
              <a:buNone/>
            </a:pPr>
            <a:endParaRPr dirty="0"/>
          </a:p>
        </p:txBody>
      </p:sp>
      <p:sp>
        <p:nvSpPr>
          <p:cNvPr id="918" name="Google Shape;91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51</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52</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Scientifiques </a:t>
            </a:r>
            <a:endParaRPr lang="fr-FR" dirty="0"/>
          </a:p>
          <a:p>
            <a:pPr marL="742950" marR="0" lvl="1" indent="-285750" algn="just" defTabSz="914400" rtl="0" eaLnBrk="1" fontAlgn="auto" latinLnBrk="0" hangingPunct="1">
              <a:lnSpc>
                <a:spcPct val="100000"/>
              </a:lnSpc>
              <a:spcBef>
                <a:spcPts val="0"/>
              </a:spcBef>
              <a:spcAft>
                <a:spcPts val="0"/>
              </a:spcAft>
              <a:buClr>
                <a:schemeClr val="dk1"/>
              </a:buClr>
              <a:buSzPts val="2000"/>
              <a:buFont typeface="Courier New"/>
              <a:buChar char="o"/>
              <a:tabLst/>
              <a:defRPr/>
            </a:pPr>
            <a:r>
              <a:rPr lang="fr-FR" sz="2000" b="0" i="0" u="none" strike="noStrike" cap="none" dirty="0">
                <a:solidFill>
                  <a:schemeClr val="dk1"/>
                </a:solidFill>
                <a:latin typeface="Calibri"/>
                <a:ea typeface="Calibri"/>
                <a:cs typeface="Calibri"/>
                <a:sym typeface="Calibri"/>
              </a:rPr>
              <a:t>PCSI		Physique, Chimie, Sciences de l'Ingénieur </a:t>
            </a:r>
          </a:p>
          <a:p>
            <a:pPr marL="742950" marR="0" lvl="1" indent="-285750" algn="just" defTabSz="914400" rtl="0" eaLnBrk="1" fontAlgn="auto" latinLnBrk="0" hangingPunct="1">
              <a:lnSpc>
                <a:spcPct val="100000"/>
              </a:lnSpc>
              <a:spcBef>
                <a:spcPts val="0"/>
              </a:spcBef>
              <a:spcAft>
                <a:spcPts val="0"/>
              </a:spcAft>
              <a:buClr>
                <a:schemeClr val="dk1"/>
              </a:buClr>
              <a:buSzPts val="2000"/>
              <a:buFont typeface="Courier New"/>
              <a:buChar char="o"/>
              <a:tabLst/>
              <a:defRPr/>
            </a:pPr>
            <a:r>
              <a:rPr lang="fr-FR" sz="2000" b="0" i="0" u="none" strike="noStrike" cap="none" dirty="0">
                <a:solidFill>
                  <a:schemeClr val="dk1"/>
                </a:solidFill>
                <a:latin typeface="Calibri"/>
                <a:ea typeface="Calibri"/>
                <a:cs typeface="Calibri"/>
                <a:sym typeface="Calibri"/>
              </a:rPr>
              <a:t>PTSI		Physique, Technologie et Sciences de l'Ingénieur</a:t>
            </a:r>
          </a:p>
          <a:p>
            <a:pPr marL="742950" marR="0" lvl="1" indent="-285750" algn="just" rtl="0">
              <a:spcBef>
                <a:spcPts val="0"/>
              </a:spcBef>
              <a:spcAft>
                <a:spcPts val="0"/>
              </a:spcAft>
              <a:buClr>
                <a:schemeClr val="dk1"/>
              </a:buClr>
              <a:buSzPts val="2000"/>
              <a:buFont typeface="Courier New"/>
              <a:buChar char="o"/>
            </a:pPr>
            <a:r>
              <a:rPr lang="fr-FR" sz="2000" b="0" i="0" u="none" strike="noStrike" cap="none" dirty="0">
                <a:solidFill>
                  <a:schemeClr val="dk1"/>
                </a:solidFill>
                <a:latin typeface="Calibri"/>
                <a:ea typeface="Calibri"/>
                <a:cs typeface="Calibri"/>
                <a:sym typeface="Calibri"/>
              </a:rPr>
              <a:t>MP2I		Mathématiques, Physique, Ingénierie et Informatique</a:t>
            </a:r>
          </a:p>
          <a:p>
            <a:pPr marL="742950" marR="0" lvl="1" indent="-285750" algn="just" defTabSz="914400" rtl="0" eaLnBrk="1" fontAlgn="auto" latinLnBrk="0" hangingPunct="1">
              <a:lnSpc>
                <a:spcPct val="100000"/>
              </a:lnSpc>
              <a:spcBef>
                <a:spcPts val="0"/>
              </a:spcBef>
              <a:spcAft>
                <a:spcPts val="0"/>
              </a:spcAft>
              <a:buClr>
                <a:schemeClr val="dk1"/>
              </a:buClr>
              <a:buSzPts val="2000"/>
              <a:buFont typeface="Courier New"/>
              <a:buChar char="o"/>
              <a:tabLst/>
              <a:defRPr/>
            </a:pPr>
            <a:r>
              <a:rPr lang="fr-FR" sz="1200" b="0" i="0" u="none" strike="noStrike" cap="none" dirty="0">
                <a:solidFill>
                  <a:schemeClr val="dk1"/>
                </a:solidFill>
                <a:latin typeface="Calibri"/>
                <a:ea typeface="Calibri"/>
                <a:cs typeface="Calibri"/>
                <a:sym typeface="Calibri"/>
              </a:rPr>
              <a:t>BCPST		Biologie, Chimie, Physique et Sciences de la Terre</a:t>
            </a:r>
            <a:endParaRPr lang="fr-FR" dirty="0"/>
          </a:p>
          <a:p>
            <a:pPr marL="342900" marR="0" lvl="0" indent="-342900" algn="just" rtl="0">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Economiques </a:t>
            </a:r>
            <a:endParaRPr lang="fr-FR" dirty="0"/>
          </a:p>
          <a:p>
            <a:pPr marL="742950" marR="0" lvl="1" indent="-285750" algn="just" defTabSz="914400" rtl="0" eaLnBrk="1" fontAlgn="auto" latinLnBrk="0" hangingPunct="1">
              <a:lnSpc>
                <a:spcPct val="100000"/>
              </a:lnSpc>
              <a:spcBef>
                <a:spcPts val="0"/>
              </a:spcBef>
              <a:spcAft>
                <a:spcPts val="0"/>
              </a:spcAft>
              <a:buClr>
                <a:schemeClr val="dk1"/>
              </a:buClr>
              <a:buSzPts val="2000"/>
              <a:buFont typeface="Courier New"/>
              <a:buChar char="o"/>
              <a:tabLst/>
              <a:defRPr/>
            </a:pPr>
            <a:r>
              <a:rPr lang="fr-FR" sz="2000" b="0" i="0" u="none" strike="noStrike" cap="none" dirty="0">
                <a:solidFill>
                  <a:schemeClr val="dk1"/>
                </a:solidFill>
                <a:latin typeface="Calibri"/>
                <a:ea typeface="Calibri"/>
                <a:cs typeface="Calibri"/>
                <a:sym typeface="Calibri"/>
              </a:rPr>
              <a:t>ECG		Prépa Economique et Commerciale voie Générale</a:t>
            </a:r>
          </a:p>
          <a:p>
            <a:pPr marL="742950" marR="0" lvl="1" indent="-285750" algn="just" defTabSz="914400" rtl="0" eaLnBrk="1" fontAlgn="auto" latinLnBrk="0" hangingPunct="1">
              <a:lnSpc>
                <a:spcPct val="100000"/>
              </a:lnSpc>
              <a:spcBef>
                <a:spcPts val="0"/>
              </a:spcBef>
              <a:spcAft>
                <a:spcPts val="0"/>
              </a:spcAft>
              <a:buClr>
                <a:schemeClr val="dk1"/>
              </a:buClr>
              <a:buSzPts val="2000"/>
              <a:buFont typeface="Courier New"/>
              <a:buChar char="o"/>
              <a:tabLst/>
              <a:defRPr/>
            </a:pPr>
            <a:r>
              <a:rPr lang="fr-FR" sz="2000" b="0" i="0" u="none" strike="noStrike" cap="none" dirty="0">
                <a:solidFill>
                  <a:schemeClr val="dk1"/>
                </a:solidFill>
                <a:latin typeface="Calibri"/>
                <a:ea typeface="Calibri"/>
                <a:cs typeface="Calibri"/>
                <a:sym typeface="Calibri"/>
              </a:rPr>
              <a:t>D2 Cachan		Mène à l'ENS Paris-Saclay (économie et gestion)</a:t>
            </a:r>
          </a:p>
          <a:p>
            <a:pPr marL="742950" marR="0" lvl="1" indent="-285750" algn="just" rtl="0">
              <a:spcBef>
                <a:spcPts val="0"/>
              </a:spcBef>
              <a:spcAft>
                <a:spcPts val="0"/>
              </a:spcAft>
              <a:buClr>
                <a:schemeClr val="dk1"/>
              </a:buClr>
              <a:buSzPts val="2000"/>
              <a:buFont typeface="Courier New"/>
              <a:buChar char="o"/>
            </a:pPr>
            <a:r>
              <a:rPr lang="fr-FR" sz="2000" b="0" i="0" u="none" strike="noStrike" cap="none" dirty="0">
                <a:solidFill>
                  <a:schemeClr val="dk1"/>
                </a:solidFill>
                <a:latin typeface="Calibri"/>
                <a:ea typeface="Calibri"/>
                <a:cs typeface="Calibri"/>
                <a:sym typeface="Calibri"/>
              </a:rPr>
              <a:t>D1 Rennes		Mène à l'ENS Rennes (droit, économie, management)</a:t>
            </a:r>
            <a:endParaRPr lang="fr-FR" dirty="0"/>
          </a:p>
          <a:p>
            <a:pPr marL="342900" marR="0" lvl="0" indent="-342900" algn="just" rtl="0">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Littéraires</a:t>
            </a:r>
            <a:endParaRPr lang="fr-FR" dirty="0"/>
          </a:p>
          <a:p>
            <a:pPr marL="742950" marR="0" lvl="1" indent="-285750" algn="just" rtl="0">
              <a:spcBef>
                <a:spcPts val="0"/>
              </a:spcBef>
              <a:spcAft>
                <a:spcPts val="0"/>
              </a:spcAft>
              <a:buClr>
                <a:schemeClr val="dk1"/>
              </a:buClr>
              <a:buSzPts val="2000"/>
              <a:buFont typeface="Courier New"/>
              <a:buChar char="o"/>
            </a:pPr>
            <a:r>
              <a:rPr lang="fr-FR" sz="2000" b="0" i="0" u="none" strike="noStrike" cap="none" dirty="0">
                <a:solidFill>
                  <a:schemeClr val="dk1"/>
                </a:solidFill>
                <a:latin typeface="Calibri"/>
                <a:ea typeface="Calibri"/>
                <a:cs typeface="Calibri"/>
                <a:sym typeface="Calibri"/>
              </a:rPr>
              <a:t>A/L		Lettres</a:t>
            </a:r>
            <a:endParaRPr lang="fr-FR" dirty="0"/>
          </a:p>
          <a:p>
            <a:pPr marL="742950" marR="0" lvl="1" indent="-285750" algn="just" rtl="0">
              <a:spcBef>
                <a:spcPts val="0"/>
              </a:spcBef>
              <a:spcAft>
                <a:spcPts val="0"/>
              </a:spcAft>
              <a:buClr>
                <a:schemeClr val="dk1"/>
              </a:buClr>
              <a:buSzPts val="2000"/>
              <a:buFont typeface="Courier New"/>
              <a:buChar char="o"/>
            </a:pPr>
            <a:r>
              <a:rPr lang="fr-FR" sz="2000" b="0" i="0" u="none" strike="noStrike" cap="none" dirty="0">
                <a:solidFill>
                  <a:schemeClr val="dk1"/>
                </a:solidFill>
                <a:latin typeface="Calibri"/>
                <a:ea typeface="Calibri"/>
                <a:cs typeface="Calibri"/>
                <a:sym typeface="Calibri"/>
              </a:rPr>
              <a:t>B/L		Lettres et Sciences Sociales</a:t>
            </a:r>
            <a:endParaRPr lang="fr-FR" dirty="0"/>
          </a:p>
          <a:p>
            <a:pPr marL="0" lvl="0" indent="0" algn="l" rtl="0">
              <a:spcBef>
                <a:spcPts val="0"/>
              </a:spcBef>
              <a:spcAft>
                <a:spcPts val="0"/>
              </a:spcAft>
              <a:buNone/>
            </a:pPr>
            <a:endParaRPr dirty="0"/>
          </a:p>
        </p:txBody>
      </p:sp>
      <p:sp>
        <p:nvSpPr>
          <p:cNvPr id="946" name="Google Shape;94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53</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4" name="Google Shape;964;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5" name="Google Shape;965;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fr-FR" sz="1100">
                <a:latin typeface="Arial"/>
                <a:ea typeface="Arial"/>
                <a:cs typeface="Arial"/>
                <a:sym typeface="Arial"/>
              </a:rPr>
              <a:t>La chute d’effectif dans les différentes EDS lors du passage de Première (3 EDS) en Terminale (2 EDS) révèle quelques tendances illustrées sur les graphes:</a:t>
            </a:r>
            <a:endParaRPr sz="1100">
              <a:latin typeface="Arial"/>
              <a:ea typeface="Arial"/>
              <a:cs typeface="Arial"/>
              <a:sym typeface="Arial"/>
            </a:endParaRPr>
          </a:p>
          <a:p>
            <a:pPr marL="0" lvl="0" indent="-228600" algn="l" rtl="0">
              <a:lnSpc>
                <a:spcPct val="115000"/>
              </a:lnSpc>
              <a:spcBef>
                <a:spcPts val="1200"/>
              </a:spcBef>
              <a:spcAft>
                <a:spcPts val="0"/>
              </a:spcAft>
              <a:buSzPts val="1100"/>
              <a:buNone/>
            </a:pPr>
            <a:r>
              <a:rPr lang="fr-FR" sz="1100">
                <a:latin typeface="Arial"/>
                <a:ea typeface="Arial"/>
                <a:cs typeface="Arial"/>
                <a:sym typeface="Arial"/>
              </a:rPr>
              <a:t>·</a:t>
            </a:r>
            <a:r>
              <a:rPr lang="fr-FR" sz="700">
                <a:latin typeface="Times New Roman"/>
                <a:ea typeface="Times New Roman"/>
                <a:cs typeface="Times New Roman"/>
                <a:sym typeface="Times New Roman"/>
              </a:rPr>
              <a:t>       </a:t>
            </a:r>
            <a:r>
              <a:rPr lang="fr-FR" sz="1100">
                <a:latin typeface="Arial"/>
                <a:ea typeface="Arial"/>
                <a:cs typeface="Arial"/>
                <a:sym typeface="Arial"/>
              </a:rPr>
              <a:t>L’EDS MATHS prends pour la première fois la première place en termes de taux de maintien </a:t>
            </a:r>
            <a:r>
              <a:rPr lang="fr-FR">
                <a:latin typeface="Times New Roman"/>
                <a:ea typeface="Times New Roman"/>
                <a:cs typeface="Times New Roman"/>
                <a:sym typeface="Times New Roman"/>
              </a:rPr>
              <a:t>avec respectivement 70%,73%,82% et 88% des élèves </a:t>
            </a:r>
            <a:r>
              <a:rPr lang="fr-FR" sz="1100">
                <a:latin typeface="Arial"/>
                <a:ea typeface="Arial"/>
                <a:cs typeface="Arial"/>
                <a:sym typeface="Arial"/>
              </a:rPr>
              <a:t>qui conserve cette EDS en terminale pour les 4 dernières promotions du Bac.</a:t>
            </a:r>
            <a:endParaRPr sz="1100">
              <a:latin typeface="Arial"/>
              <a:ea typeface="Arial"/>
              <a:cs typeface="Arial"/>
              <a:sym typeface="Arial"/>
            </a:endParaRPr>
          </a:p>
          <a:p>
            <a:pPr marL="0" lvl="0" indent="-228600" algn="l" rtl="0">
              <a:lnSpc>
                <a:spcPct val="115000"/>
              </a:lnSpc>
              <a:spcBef>
                <a:spcPts val="1200"/>
              </a:spcBef>
              <a:spcAft>
                <a:spcPts val="0"/>
              </a:spcAft>
              <a:buClr>
                <a:schemeClr val="dk1"/>
              </a:buClr>
              <a:buSzPts val="1100"/>
              <a:buFont typeface="Arial"/>
              <a:buNone/>
            </a:pPr>
            <a:r>
              <a:rPr lang="fr-FR" sz="1100">
                <a:latin typeface="Arial"/>
                <a:ea typeface="Arial"/>
                <a:cs typeface="Arial"/>
                <a:sym typeface="Arial"/>
              </a:rPr>
              <a:t>·</a:t>
            </a:r>
            <a:r>
              <a:rPr lang="fr-FR" sz="700">
                <a:latin typeface="Times New Roman"/>
                <a:ea typeface="Times New Roman"/>
                <a:cs typeface="Times New Roman"/>
                <a:sym typeface="Times New Roman"/>
              </a:rPr>
              <a:t>       </a:t>
            </a:r>
            <a:r>
              <a:rPr lang="fr-FR" sz="1100">
                <a:latin typeface="Arial"/>
                <a:ea typeface="Arial"/>
                <a:cs typeface="Arial"/>
                <a:sym typeface="Arial"/>
              </a:rPr>
              <a:t>L’EDS SVT poursuit sur une tendance baissière avec respectivement 55%,61%,50% et 40% des élèves qui conserve cette EDS en terminale pour les 4 dernières promotions du Bac.</a:t>
            </a:r>
            <a:endParaRPr sz="1100">
              <a:latin typeface="Arial"/>
              <a:ea typeface="Arial"/>
              <a:cs typeface="Arial"/>
              <a:sym typeface="Arial"/>
            </a:endParaRPr>
          </a:p>
          <a:p>
            <a:pPr marL="0" lvl="0" indent="-228600" algn="l" rtl="0">
              <a:lnSpc>
                <a:spcPct val="115000"/>
              </a:lnSpc>
              <a:spcBef>
                <a:spcPts val="1200"/>
              </a:spcBef>
              <a:spcAft>
                <a:spcPts val="1200"/>
              </a:spcAft>
              <a:buSzPts val="1100"/>
              <a:buNone/>
            </a:pPr>
            <a:r>
              <a:rPr lang="fr-FR" sz="1100">
                <a:latin typeface="Arial"/>
                <a:ea typeface="Arial"/>
                <a:cs typeface="Arial"/>
                <a:sym typeface="Arial"/>
              </a:rPr>
              <a:t>·</a:t>
            </a:r>
            <a:r>
              <a:rPr lang="fr-FR" sz="700">
                <a:latin typeface="Times New Roman"/>
                <a:ea typeface="Times New Roman"/>
                <a:cs typeface="Times New Roman"/>
                <a:sym typeface="Times New Roman"/>
              </a:rPr>
              <a:t>       </a:t>
            </a:r>
            <a:r>
              <a:rPr lang="fr-FR" sz="1100">
                <a:latin typeface="Arial"/>
                <a:ea typeface="Arial"/>
                <a:cs typeface="Arial"/>
                <a:sym typeface="Arial"/>
              </a:rPr>
              <a:t>Quant à PH-CH (74%,82%,82% et 81%) et SES (79%,75%,83% et 77%), leur taux de maintien reste stable.</a:t>
            </a:r>
            <a:endParaRPr/>
          </a:p>
        </p:txBody>
      </p:sp>
      <p:sp>
        <p:nvSpPr>
          <p:cNvPr id="268" name="Google Shape;26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0" name="Google Shape;980;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55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B52E3F3-7C15-D106-92AC-1CDB0C74AC6E}"/>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D0631B58-BE1C-4BE8-9435-896EC343C3C6}" type="slidenum">
              <a:rPr kumimoji="0" lang="fr-FR"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56</a:t>
            </a:fld>
            <a:endParaRPr kumimoji="0" lang="fr-FR"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Espace réservé de l'image des diapositives 1">
            <a:extLst>
              <a:ext uri="{FF2B5EF4-FFF2-40B4-BE49-F238E27FC236}">
                <a16:creationId xmlns:a16="http://schemas.microsoft.com/office/drawing/2014/main" id="{E364B75A-B3BB-E29B-9C69-04531926C472}"/>
              </a:ext>
            </a:extLst>
          </p:cNvPr>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02B105D-DA62-D85E-3A39-538A2A12E436}"/>
              </a:ext>
            </a:extLst>
          </p:cNvPr>
          <p:cNvSpPr txBox="1">
            <a:spLocks noGrp="1"/>
          </p:cNvSpPr>
          <p:nvPr>
            <p:ph type="body" sz="quarter" idx="1"/>
          </p:nvPr>
        </p:nvSpPr>
        <p:spPr/>
        <p:txBody>
          <a:bodyPr>
            <a:spAutoFit/>
          </a:bodyPr>
          <a:lstStyle/>
          <a:p>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A8D82C6-CBEB-E2C7-EACE-13C5D0FC17AD}"/>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18E6FAF-B3DA-4A17-8BF7-EB5577AD50B7}" type="slidenum">
              <a:rPr kumimoji="0" lang="fr-FR"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57</a:t>
            </a:fld>
            <a:endParaRPr kumimoji="0" lang="fr-FR"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Espace réservé de l'image des diapositives 1">
            <a:extLst>
              <a:ext uri="{FF2B5EF4-FFF2-40B4-BE49-F238E27FC236}">
                <a16:creationId xmlns:a16="http://schemas.microsoft.com/office/drawing/2014/main" id="{64337ADD-2A4A-8DC5-E133-27BA35699246}"/>
              </a:ext>
            </a:extLst>
          </p:cNvPr>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DCB8DC5-4088-DC2A-050B-8BD7E7A56770}"/>
              </a:ext>
            </a:extLst>
          </p:cNvPr>
          <p:cNvSpPr txBox="1">
            <a:spLocks noGrp="1"/>
          </p:cNvSpPr>
          <p:nvPr>
            <p:ph type="body" sz="quarter" idx="1"/>
          </p:nvPr>
        </p:nvSpPr>
        <p:spPr/>
        <p:txBody>
          <a:bodyPr>
            <a:spAutoFit/>
          </a:bodyPr>
          <a:lstStyle/>
          <a:p>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3afc4d4c1f9_0_235:notes"/>
          <p:cNvSpPr txBox="1"/>
          <p:nvPr/>
        </p:nvSpPr>
        <p:spPr>
          <a:xfrm>
            <a:off x="3884755" y="8685364"/>
            <a:ext cx="2971500" cy="456900"/>
          </a:xfrm>
          <a:prstGeom prst="rect">
            <a:avLst/>
          </a:prstGeom>
          <a:noFill/>
          <a:ln>
            <a:noFill/>
          </a:ln>
        </p:spPr>
        <p:txBody>
          <a:bodyPr spcFirstLastPara="1" wrap="square" lIns="90000" tIns="44975" rIns="90000" bIns="44975"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0000"/>
                </a:solidFill>
                <a:latin typeface="Arial"/>
                <a:ea typeface="Arial"/>
                <a:cs typeface="Arial"/>
                <a:sym typeface="Arial"/>
              </a:rPr>
              <a:t>58</a:t>
            </a:fld>
            <a:endParaRPr sz="1800" b="0" i="0" u="none" strike="noStrike" cap="none">
              <a:solidFill>
                <a:srgbClr val="000000"/>
              </a:solidFill>
              <a:latin typeface="Calibri"/>
              <a:ea typeface="Calibri"/>
              <a:cs typeface="Calibri"/>
              <a:sym typeface="Calibri"/>
            </a:endParaRPr>
          </a:p>
        </p:txBody>
      </p:sp>
      <p:sp>
        <p:nvSpPr>
          <p:cNvPr id="1007" name="Google Shape;1007;g3afc4d4c1f9_0_235:notes"/>
          <p:cNvSpPr txBox="1"/>
          <p:nvPr/>
        </p:nvSpPr>
        <p:spPr>
          <a:xfrm>
            <a:off x="4278962" y="10157402"/>
            <a:ext cx="3280800" cy="5343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Times New Roman"/>
              <a:ea typeface="Times New Roman"/>
              <a:cs typeface="Times New Roman"/>
              <a:sym typeface="Times New Roman"/>
            </a:endParaRPr>
          </a:p>
        </p:txBody>
      </p:sp>
      <p:sp>
        <p:nvSpPr>
          <p:cNvPr id="1008" name="Google Shape;1008;g3afc4d4c1f9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4472C4"/>
          </a:solidFill>
          <a:ln w="25400" cap="flat" cmpd="sng">
            <a:solidFill>
              <a:srgbClr val="2F528F"/>
            </a:solidFill>
            <a:prstDash val="solid"/>
            <a:round/>
            <a:headEnd type="none" w="sm" len="sm"/>
            <a:tailEnd type="none" w="sm" len="sm"/>
          </a:ln>
        </p:spPr>
      </p:sp>
      <p:sp>
        <p:nvSpPr>
          <p:cNvPr id="1009" name="Google Shape;1009;g3afc4d4c1f9_0_235:notes"/>
          <p:cNvSpPr txBox="1">
            <a:spLocks noGrp="1"/>
          </p:cNvSpPr>
          <p:nvPr>
            <p:ph type="body" idx="1"/>
          </p:nvPr>
        </p:nvSpPr>
        <p:spPr>
          <a:xfrm>
            <a:off x="685800" y="4343400"/>
            <a:ext cx="5486100" cy="4114500"/>
          </a:xfrm>
          <a:prstGeom prst="rect">
            <a:avLst/>
          </a:prstGeom>
          <a:noFill/>
          <a:ln>
            <a:noFill/>
          </a:ln>
        </p:spPr>
        <p:txBody>
          <a:bodyPr spcFirstLastPara="1" wrap="square" lIns="90000" tIns="44975" rIns="90000" bIns="449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3afc4d4c1f9_0_244:notes"/>
          <p:cNvSpPr txBox="1"/>
          <p:nvPr/>
        </p:nvSpPr>
        <p:spPr>
          <a:xfrm>
            <a:off x="4278962" y="10157402"/>
            <a:ext cx="3280800" cy="5343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0000"/>
                </a:solidFill>
                <a:latin typeface="Arial"/>
                <a:ea typeface="Arial"/>
                <a:cs typeface="Arial"/>
                <a:sym typeface="Arial"/>
              </a:rPr>
              <a:t>59</a:t>
            </a:fld>
            <a:endParaRPr sz="1400" b="0" i="0" u="none" strike="noStrike" cap="none">
              <a:solidFill>
                <a:srgbClr val="000000"/>
              </a:solidFill>
              <a:latin typeface="Times New Roman"/>
              <a:ea typeface="Times New Roman"/>
              <a:cs typeface="Times New Roman"/>
              <a:sym typeface="Times New Roman"/>
            </a:endParaRPr>
          </a:p>
        </p:txBody>
      </p:sp>
      <p:sp>
        <p:nvSpPr>
          <p:cNvPr id="1017" name="Google Shape;1017;g3afc4d4c1f9_0_244:notes"/>
          <p:cNvSpPr>
            <a:spLocks noGrp="1" noRot="1" noChangeAspect="1"/>
          </p:cNvSpPr>
          <p:nvPr>
            <p:ph type="sldImg" idx="2"/>
          </p:nvPr>
        </p:nvSpPr>
        <p:spPr>
          <a:xfrm>
            <a:off x="215638" y="812800"/>
            <a:ext cx="71268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4472C4"/>
          </a:solidFill>
          <a:ln w="25400" cap="flat" cmpd="sng">
            <a:solidFill>
              <a:srgbClr val="2F528F"/>
            </a:solidFill>
            <a:prstDash val="solid"/>
            <a:round/>
            <a:headEnd type="none" w="sm" len="sm"/>
            <a:tailEnd type="none" w="sm" len="sm"/>
          </a:ln>
        </p:spPr>
      </p:sp>
      <p:sp>
        <p:nvSpPr>
          <p:cNvPr id="1018" name="Google Shape;1018;g3afc4d4c1f9_0_2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3afc4d4c1f9_0_252:notes"/>
          <p:cNvSpPr txBox="1"/>
          <p:nvPr/>
        </p:nvSpPr>
        <p:spPr>
          <a:xfrm>
            <a:off x="4278962" y="10157402"/>
            <a:ext cx="3280800" cy="5343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0000"/>
                </a:solidFill>
                <a:latin typeface="Arial"/>
                <a:ea typeface="Arial"/>
                <a:cs typeface="Arial"/>
                <a:sym typeface="Arial"/>
              </a:rPr>
              <a:t>60</a:t>
            </a:fld>
            <a:endParaRPr sz="1400" b="0" i="0" u="none" strike="noStrike" cap="none">
              <a:solidFill>
                <a:srgbClr val="000000"/>
              </a:solidFill>
              <a:latin typeface="Times New Roman"/>
              <a:ea typeface="Times New Roman"/>
              <a:cs typeface="Times New Roman"/>
              <a:sym typeface="Times New Roman"/>
            </a:endParaRPr>
          </a:p>
        </p:txBody>
      </p:sp>
      <p:sp>
        <p:nvSpPr>
          <p:cNvPr id="1026" name="Google Shape;1026;g3afc4d4c1f9_0_252:notes"/>
          <p:cNvSpPr>
            <a:spLocks noGrp="1" noRot="1" noChangeAspect="1"/>
          </p:cNvSpPr>
          <p:nvPr>
            <p:ph type="sldImg" idx="2"/>
          </p:nvPr>
        </p:nvSpPr>
        <p:spPr>
          <a:xfrm>
            <a:off x="215638" y="812800"/>
            <a:ext cx="71268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4472C4"/>
          </a:solidFill>
          <a:ln w="25400" cap="flat" cmpd="sng">
            <a:solidFill>
              <a:srgbClr val="2F528F"/>
            </a:solidFill>
            <a:prstDash val="solid"/>
            <a:round/>
            <a:headEnd type="none" w="sm" len="sm"/>
            <a:tailEnd type="none" w="sm" len="sm"/>
          </a:ln>
        </p:spPr>
      </p:sp>
      <p:sp>
        <p:nvSpPr>
          <p:cNvPr id="1027" name="Google Shape;1027;g3afc4d4c1f9_0_2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3afc4d4c1f9_0_265:notes"/>
          <p:cNvSpPr txBox="1"/>
          <p:nvPr/>
        </p:nvSpPr>
        <p:spPr>
          <a:xfrm>
            <a:off x="4278962" y="10157402"/>
            <a:ext cx="3280800" cy="5343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Times New Roman"/>
              <a:ea typeface="Times New Roman"/>
              <a:cs typeface="Times New Roman"/>
              <a:sym typeface="Times New Roman"/>
            </a:endParaRPr>
          </a:p>
        </p:txBody>
      </p:sp>
      <p:sp>
        <p:nvSpPr>
          <p:cNvPr id="1040" name="Google Shape;1040;g3afc4d4c1f9_0_265:notes"/>
          <p:cNvSpPr>
            <a:spLocks noGrp="1" noRot="1" noChangeAspect="1"/>
          </p:cNvSpPr>
          <p:nvPr>
            <p:ph type="sldImg" idx="2"/>
          </p:nvPr>
        </p:nvSpPr>
        <p:spPr>
          <a:xfrm>
            <a:off x="215900" y="812800"/>
            <a:ext cx="7126288"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4472C4"/>
          </a:solidFill>
          <a:ln w="25400" cap="flat" cmpd="sng">
            <a:solidFill>
              <a:srgbClr val="2F528F"/>
            </a:solidFill>
            <a:prstDash val="solid"/>
            <a:round/>
            <a:headEnd type="none" w="sm" len="sm"/>
            <a:tailEnd type="none" w="sm" len="sm"/>
          </a:ln>
        </p:spPr>
      </p:sp>
      <p:sp>
        <p:nvSpPr>
          <p:cNvPr id="1041" name="Google Shape;1041;g3afc4d4c1f9_0_2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3afc4d4c1f9_0_284:notes"/>
          <p:cNvSpPr txBox="1"/>
          <p:nvPr/>
        </p:nvSpPr>
        <p:spPr>
          <a:xfrm>
            <a:off x="4278962" y="10157402"/>
            <a:ext cx="3280800" cy="5343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Times New Roman"/>
              <a:ea typeface="Times New Roman"/>
              <a:cs typeface="Times New Roman"/>
              <a:sym typeface="Times New Roman"/>
            </a:endParaRPr>
          </a:p>
        </p:txBody>
      </p:sp>
      <p:sp>
        <p:nvSpPr>
          <p:cNvPr id="1060" name="Google Shape;1060;g3afc4d4c1f9_0_284:notes"/>
          <p:cNvSpPr>
            <a:spLocks noGrp="1" noRot="1" noChangeAspect="1"/>
          </p:cNvSpPr>
          <p:nvPr>
            <p:ph type="sldImg" idx="2"/>
          </p:nvPr>
        </p:nvSpPr>
        <p:spPr>
          <a:xfrm>
            <a:off x="215900" y="812800"/>
            <a:ext cx="7126288"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4472C4"/>
          </a:solidFill>
          <a:ln w="25400" cap="flat" cmpd="sng">
            <a:solidFill>
              <a:srgbClr val="2F528F"/>
            </a:solidFill>
            <a:prstDash val="solid"/>
            <a:round/>
            <a:headEnd type="none" w="sm" len="sm"/>
            <a:tailEnd type="none" w="sm" len="sm"/>
          </a:ln>
        </p:spPr>
      </p:sp>
      <p:sp>
        <p:nvSpPr>
          <p:cNvPr id="1061" name="Google Shape;1061;g3afc4d4c1f9_0_2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b="0" i="0">
                <a:solidFill>
                  <a:schemeClr val="dk1"/>
                </a:solidFill>
                <a:latin typeface="Calibri"/>
                <a:ea typeface="Calibri"/>
                <a:cs typeface="Calibri"/>
                <a:sym typeface="Calibri"/>
              </a:rPr>
              <a:t>* Le côté "telle prépa prépare à telle école" n'est pas valable en PT à cause de la banque PT, les écrits sont communs, alors qu'il y a des spécificités des épreuves en MP, PC, PSI, ECG, BCPST Khâgne entre Lyon  et Paris  ...</a:t>
            </a:r>
            <a:br>
              <a:rPr lang="fr-FR"/>
            </a:b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3afc4d4c1f9_0_294:notes"/>
          <p:cNvSpPr txBox="1"/>
          <p:nvPr/>
        </p:nvSpPr>
        <p:spPr>
          <a:xfrm>
            <a:off x="4278962" y="10157402"/>
            <a:ext cx="3280800" cy="5343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Times New Roman"/>
              <a:ea typeface="Times New Roman"/>
              <a:cs typeface="Times New Roman"/>
              <a:sym typeface="Times New Roman"/>
            </a:endParaRPr>
          </a:p>
        </p:txBody>
      </p:sp>
      <p:sp>
        <p:nvSpPr>
          <p:cNvPr id="1071" name="Google Shape;1071;g3afc4d4c1f9_0_294:notes"/>
          <p:cNvSpPr>
            <a:spLocks noGrp="1" noRot="1" noChangeAspect="1"/>
          </p:cNvSpPr>
          <p:nvPr>
            <p:ph type="sldImg" idx="2"/>
          </p:nvPr>
        </p:nvSpPr>
        <p:spPr>
          <a:xfrm>
            <a:off x="215638" y="812800"/>
            <a:ext cx="71268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4472C4"/>
          </a:solidFill>
          <a:ln w="25400" cap="flat" cmpd="sng">
            <a:solidFill>
              <a:srgbClr val="2F528F"/>
            </a:solidFill>
            <a:prstDash val="solid"/>
            <a:round/>
            <a:headEnd type="none" w="sm" len="sm"/>
            <a:tailEnd type="none" w="sm" len="sm"/>
          </a:ln>
        </p:spPr>
      </p:sp>
      <p:sp>
        <p:nvSpPr>
          <p:cNvPr id="1072" name="Google Shape;1072;g3afc4d4c1f9_0_2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3afc4d4c1f9_0_302:notes"/>
          <p:cNvSpPr txBox="1"/>
          <p:nvPr/>
        </p:nvSpPr>
        <p:spPr>
          <a:xfrm>
            <a:off x="4278962" y="10157402"/>
            <a:ext cx="3280800" cy="5343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Times New Roman"/>
              <a:ea typeface="Times New Roman"/>
              <a:cs typeface="Times New Roman"/>
              <a:sym typeface="Times New Roman"/>
            </a:endParaRPr>
          </a:p>
        </p:txBody>
      </p:sp>
      <p:sp>
        <p:nvSpPr>
          <p:cNvPr id="1080" name="Google Shape;1080;g3afc4d4c1f9_0_302:notes"/>
          <p:cNvSpPr>
            <a:spLocks noGrp="1" noRot="1" noChangeAspect="1"/>
          </p:cNvSpPr>
          <p:nvPr>
            <p:ph type="sldImg" idx="2"/>
          </p:nvPr>
        </p:nvSpPr>
        <p:spPr>
          <a:xfrm>
            <a:off x="215638" y="812800"/>
            <a:ext cx="71268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4472C4"/>
          </a:solidFill>
          <a:ln w="25400" cap="flat" cmpd="sng">
            <a:solidFill>
              <a:srgbClr val="2F528F"/>
            </a:solidFill>
            <a:prstDash val="solid"/>
            <a:round/>
            <a:headEnd type="none" w="sm" len="sm"/>
            <a:tailEnd type="none" w="sm" len="sm"/>
          </a:ln>
        </p:spPr>
      </p:sp>
      <p:sp>
        <p:nvSpPr>
          <p:cNvPr id="1081" name="Google Shape;1081;g3afc4d4c1f9_0_3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fr-FR" dirty="0"/>
              <a:t>Les données concernant 336 élèves sur 343 ont pu être collectées pour les classes de terminale de l’année scolaire 2024-2025. Les formations suivies en 2025-2026 sont représentées sur ce graphe (par exemple les 145 élèves suivant une licence forment le plus gros contingent des effectifs).</a:t>
            </a:r>
          </a:p>
          <a:p>
            <a:pPr marL="0" lvl="0" indent="0" algn="l" rtl="0">
              <a:lnSpc>
                <a:spcPct val="115000"/>
              </a:lnSpc>
              <a:spcBef>
                <a:spcPts val="1200"/>
              </a:spcBef>
              <a:spcAft>
                <a:spcPts val="0"/>
              </a:spcAft>
              <a:buSzPts val="1100"/>
              <a:buNone/>
            </a:pPr>
            <a:r>
              <a:rPr lang="fr-FR" dirty="0"/>
              <a:t>Quelques explications sur les acronymes:</a:t>
            </a:r>
          </a:p>
          <a:p>
            <a:pPr marL="0" lvl="0" indent="-228600" algn="l" rtl="0">
              <a:lnSpc>
                <a:spcPct val="115000"/>
              </a:lnSpc>
              <a:spcBef>
                <a:spcPts val="1200"/>
              </a:spcBef>
              <a:spcAft>
                <a:spcPts val="0"/>
              </a:spcAft>
              <a:buSzPts val="1100"/>
              <a:buNone/>
            </a:pPr>
            <a:r>
              <a:rPr lang="fr-FR" sz="1200" dirty="0">
                <a:latin typeface="Arial"/>
                <a:ea typeface="Arial"/>
                <a:cs typeface="Arial"/>
                <a:sym typeface="Arial"/>
              </a:rPr>
              <a:t>·</a:t>
            </a:r>
            <a:r>
              <a:rPr lang="fr-FR" sz="800" dirty="0">
                <a:latin typeface="Times New Roman"/>
                <a:ea typeface="Times New Roman"/>
                <a:cs typeface="Times New Roman"/>
                <a:sym typeface="Times New Roman"/>
              </a:rPr>
              <a:t>       </a:t>
            </a:r>
            <a:r>
              <a:rPr lang="fr-FR" sz="1200" dirty="0">
                <a:latin typeface="Arial"/>
                <a:ea typeface="Arial"/>
                <a:cs typeface="Arial"/>
                <a:sym typeface="Arial"/>
              </a:rPr>
              <a:t>Les BUT (</a:t>
            </a:r>
            <a:r>
              <a:rPr lang="fr-FR" sz="1200" dirty="0" err="1">
                <a:latin typeface="Arial"/>
                <a:ea typeface="Arial"/>
                <a:cs typeface="Arial"/>
                <a:sym typeface="Arial"/>
              </a:rPr>
              <a:t>Bachelor</a:t>
            </a:r>
            <a:r>
              <a:rPr lang="fr-FR" sz="1200" dirty="0">
                <a:latin typeface="Arial"/>
                <a:ea typeface="Arial"/>
                <a:cs typeface="Arial"/>
                <a:sym typeface="Arial"/>
              </a:rPr>
              <a:t> Universitaires de Technologie) = sanctionnent les trois premières années d'études dans un institut universitaire de technologie (IUT). Ce diplôme est issu de la fusion entre le diplôme universitaire de technologie (DUT) et la licence professionnelle pour devenir un diplôme de trois ans.</a:t>
            </a:r>
          </a:p>
          <a:p>
            <a:pPr marL="0" lvl="0" indent="-228600" algn="l" rtl="0">
              <a:lnSpc>
                <a:spcPct val="115000"/>
              </a:lnSpc>
              <a:spcBef>
                <a:spcPts val="1200"/>
              </a:spcBef>
              <a:spcAft>
                <a:spcPts val="0"/>
              </a:spcAft>
              <a:buSzPts val="1100"/>
              <a:buNone/>
            </a:pPr>
            <a:r>
              <a:rPr lang="fr-FR" sz="1200" dirty="0">
                <a:latin typeface="Arial"/>
                <a:ea typeface="Arial"/>
                <a:cs typeface="Arial"/>
                <a:sym typeface="Arial"/>
              </a:rPr>
              <a:t>·</a:t>
            </a:r>
            <a:r>
              <a:rPr lang="fr-FR" sz="800" dirty="0">
                <a:latin typeface="Times New Roman"/>
                <a:ea typeface="Times New Roman"/>
                <a:cs typeface="Times New Roman"/>
                <a:sym typeface="Times New Roman"/>
              </a:rPr>
              <a:t>       </a:t>
            </a:r>
            <a:r>
              <a:rPr lang="fr-FR" sz="1200" dirty="0">
                <a:latin typeface="Arial"/>
                <a:ea typeface="Arial"/>
                <a:cs typeface="Arial"/>
                <a:sym typeface="Arial"/>
              </a:rPr>
              <a:t>BTS = Brevet de Technicien Supérieur</a:t>
            </a:r>
          </a:p>
          <a:p>
            <a:pPr marL="0" lvl="0" indent="-228600" algn="l" rtl="0">
              <a:lnSpc>
                <a:spcPct val="115000"/>
              </a:lnSpc>
              <a:spcBef>
                <a:spcPts val="1200"/>
              </a:spcBef>
              <a:spcAft>
                <a:spcPts val="0"/>
              </a:spcAft>
              <a:buSzPts val="1100"/>
              <a:buNone/>
            </a:pPr>
            <a:r>
              <a:rPr lang="fr-FR" sz="1200" dirty="0">
                <a:latin typeface="Arial"/>
                <a:ea typeface="Arial"/>
                <a:cs typeface="Arial"/>
                <a:sym typeface="Arial"/>
              </a:rPr>
              <a:t>·</a:t>
            </a:r>
            <a:r>
              <a:rPr lang="fr-FR" sz="800" dirty="0">
                <a:latin typeface="Times New Roman"/>
                <a:ea typeface="Times New Roman"/>
                <a:cs typeface="Times New Roman"/>
                <a:sym typeface="Times New Roman"/>
              </a:rPr>
              <a:t>       </a:t>
            </a:r>
            <a:r>
              <a:rPr lang="fr-FR" sz="1200" dirty="0">
                <a:latin typeface="Arial"/>
                <a:ea typeface="Arial"/>
                <a:cs typeface="Arial"/>
                <a:sym typeface="Arial"/>
              </a:rPr>
              <a:t>CPGE = Classe Préparatoire aux Grandes Ecoles.</a:t>
            </a:r>
          </a:p>
          <a:p>
            <a:pPr marL="0" lvl="0" indent="-228600" algn="l" rtl="0">
              <a:lnSpc>
                <a:spcPct val="115000"/>
              </a:lnSpc>
              <a:spcBef>
                <a:spcPts val="1200"/>
              </a:spcBef>
              <a:spcAft>
                <a:spcPts val="0"/>
              </a:spcAft>
              <a:buSzPts val="1100"/>
              <a:buNone/>
            </a:pPr>
            <a:r>
              <a:rPr lang="fr-FR" sz="1200" dirty="0">
                <a:latin typeface="Arial"/>
                <a:ea typeface="Arial"/>
                <a:cs typeface="Arial"/>
                <a:sym typeface="Arial"/>
              </a:rPr>
              <a:t>·</a:t>
            </a:r>
            <a:r>
              <a:rPr lang="fr-FR" sz="800" dirty="0">
                <a:latin typeface="Times New Roman"/>
                <a:ea typeface="Times New Roman"/>
                <a:cs typeface="Times New Roman"/>
                <a:sym typeface="Times New Roman"/>
              </a:rPr>
              <a:t>       </a:t>
            </a:r>
            <a:r>
              <a:rPr lang="fr-FR" sz="1200" dirty="0">
                <a:latin typeface="Arial"/>
                <a:ea typeface="Arial"/>
                <a:cs typeface="Arial"/>
                <a:sym typeface="Arial"/>
              </a:rPr>
              <a:t>CPES = Cycle Pluridisciplinaire d'Etudes Supérieures.</a:t>
            </a:r>
          </a:p>
          <a:p>
            <a:pPr marL="0" marR="0" lvl="0" indent="-228600" algn="l" defTabSz="914400" rtl="0" eaLnBrk="1" fontAlgn="auto" latinLnBrk="0" hangingPunct="1">
              <a:lnSpc>
                <a:spcPct val="115000"/>
              </a:lnSpc>
              <a:spcBef>
                <a:spcPts val="1200"/>
              </a:spcBef>
              <a:spcAft>
                <a:spcPts val="0"/>
              </a:spcAft>
              <a:buClr>
                <a:srgbClr val="000000"/>
              </a:buClr>
              <a:buSzPts val="1100"/>
              <a:buFont typeface="Arial"/>
              <a:buNone/>
              <a:tabLst/>
              <a:defRPr/>
            </a:pPr>
            <a:r>
              <a:rPr lang="fr-FR" sz="1200" dirty="0">
                <a:latin typeface="Arial"/>
                <a:ea typeface="Arial"/>
                <a:cs typeface="Arial"/>
                <a:sym typeface="Arial"/>
              </a:rPr>
              <a:t>·</a:t>
            </a:r>
            <a:r>
              <a:rPr lang="fr-FR" sz="800" dirty="0">
                <a:latin typeface="Times New Roman"/>
                <a:ea typeface="Times New Roman"/>
                <a:cs typeface="Times New Roman"/>
                <a:sym typeface="Times New Roman"/>
              </a:rPr>
              <a:t>       </a:t>
            </a:r>
            <a:r>
              <a:rPr lang="fr-FR" sz="1200" dirty="0">
                <a:latin typeface="Arial"/>
                <a:ea typeface="Arial"/>
                <a:cs typeface="Arial"/>
                <a:sym typeface="Arial"/>
              </a:rPr>
              <a:t>Le Diplôme d'État (DE) = diplôme délivré par l’État pour exercer une profession particulière. La formation en elle-même ne se fait pas nécessairement dans un établissement public.</a:t>
            </a:r>
          </a:p>
          <a:p>
            <a:pPr marL="0" lvl="0" indent="-228600" algn="l" rtl="0">
              <a:lnSpc>
                <a:spcPct val="115000"/>
              </a:lnSpc>
              <a:spcBef>
                <a:spcPts val="1200"/>
              </a:spcBef>
              <a:spcAft>
                <a:spcPts val="0"/>
              </a:spcAft>
              <a:buSzPts val="1100"/>
              <a:buNone/>
            </a:pPr>
            <a:r>
              <a:rPr lang="fr-FR" sz="1200" dirty="0">
                <a:latin typeface="Arial"/>
                <a:ea typeface="Arial"/>
                <a:cs typeface="Arial"/>
                <a:sym typeface="Arial"/>
              </a:rPr>
              <a:t>·</a:t>
            </a:r>
            <a:r>
              <a:rPr lang="fr-FR" sz="800" dirty="0">
                <a:latin typeface="Times New Roman"/>
                <a:ea typeface="Times New Roman"/>
                <a:cs typeface="Times New Roman"/>
                <a:sym typeface="Times New Roman"/>
              </a:rPr>
              <a:t>       </a:t>
            </a:r>
            <a:r>
              <a:rPr lang="fr-FR" sz="1200" dirty="0" err="1">
                <a:latin typeface="Arial"/>
                <a:ea typeface="Arial"/>
                <a:cs typeface="Arial"/>
                <a:sym typeface="Arial"/>
              </a:rPr>
              <a:t>CPESm</a:t>
            </a:r>
            <a:r>
              <a:rPr lang="fr-FR" sz="1200" dirty="0">
                <a:latin typeface="Arial"/>
                <a:ea typeface="Arial"/>
                <a:cs typeface="Arial"/>
                <a:sym typeface="Arial"/>
              </a:rPr>
              <a:t> = Classes Préparatoires à l'Enseignement Supérieur (</a:t>
            </a:r>
            <a:r>
              <a:rPr lang="fr-FR" sz="1200" dirty="0" err="1">
                <a:latin typeface="Arial"/>
                <a:ea typeface="Arial"/>
                <a:cs typeface="Arial"/>
                <a:sym typeface="Arial"/>
              </a:rPr>
              <a:t>CPESm</a:t>
            </a:r>
            <a:r>
              <a:rPr lang="fr-FR" sz="1200" dirty="0">
                <a:latin typeface="Arial"/>
                <a:ea typeface="Arial"/>
                <a:cs typeface="Arial"/>
                <a:sym typeface="Arial"/>
              </a:rPr>
              <a:t>), formations musicales délivrées par les conservatoires à rayonnement régional de France</a:t>
            </a:r>
          </a:p>
          <a:p>
            <a:pPr marL="0" lvl="0" indent="-228600" algn="l" rtl="0">
              <a:lnSpc>
                <a:spcPct val="115000"/>
              </a:lnSpc>
              <a:spcBef>
                <a:spcPts val="1200"/>
              </a:spcBef>
              <a:spcAft>
                <a:spcPts val="0"/>
              </a:spcAft>
              <a:buSzPts val="1100"/>
              <a:buNone/>
            </a:pPr>
            <a:r>
              <a:rPr lang="fr-FR" sz="2000" dirty="0">
                <a:latin typeface="Arial"/>
                <a:ea typeface="Arial"/>
                <a:cs typeface="Arial"/>
                <a:sym typeface="Arial"/>
              </a:rPr>
              <a:t>·</a:t>
            </a:r>
            <a:r>
              <a:rPr lang="fr-FR" sz="900" dirty="0">
                <a:latin typeface="Times New Roman"/>
                <a:ea typeface="Times New Roman"/>
                <a:cs typeface="Times New Roman"/>
                <a:sym typeface="Times New Roman"/>
              </a:rPr>
              <a:t>       </a:t>
            </a:r>
            <a:r>
              <a:rPr lang="fr-FR" sz="1200" dirty="0">
                <a:latin typeface="Arial"/>
                <a:ea typeface="Arial"/>
                <a:cs typeface="Arial"/>
                <a:sym typeface="Arial"/>
              </a:rPr>
              <a:t>Le diplôme universitaire (DU) est un diplôme préparé à l’université, mais contrairement aux licences et masters universitaires, il n’est pas un diplôme national et n’est pas reconnu par le ministère de l’Enseignement supérieur</a:t>
            </a:r>
          </a:p>
          <a:p>
            <a:pPr marL="0" lvl="0" indent="-228600" algn="l" rtl="0">
              <a:lnSpc>
                <a:spcPct val="115000"/>
              </a:lnSpc>
              <a:spcBef>
                <a:spcPts val="1200"/>
              </a:spcBef>
              <a:spcAft>
                <a:spcPts val="0"/>
              </a:spcAft>
              <a:buSzPts val="1100"/>
              <a:buNone/>
            </a:pPr>
            <a:r>
              <a:rPr lang="fr-FR" sz="1200" dirty="0">
                <a:latin typeface="Arial"/>
                <a:ea typeface="Arial"/>
                <a:cs typeface="Arial"/>
                <a:sym typeface="Arial"/>
              </a:rPr>
              <a:t>·</a:t>
            </a:r>
            <a:r>
              <a:rPr lang="fr-FR" sz="800" dirty="0">
                <a:latin typeface="Times New Roman"/>
                <a:ea typeface="Times New Roman"/>
                <a:cs typeface="Times New Roman"/>
                <a:sym typeface="Times New Roman"/>
              </a:rPr>
              <a:t>       </a:t>
            </a:r>
            <a:r>
              <a:rPr lang="fr-FR" sz="1200" dirty="0">
                <a:latin typeface="Arial"/>
                <a:ea typeface="Arial"/>
                <a:cs typeface="Arial"/>
                <a:sym typeface="Arial"/>
              </a:rPr>
              <a:t>P0 = Anciennement appelée « PACES 0 », la P0 médecine désigne une formation ciblant chaque titulaire du baccalauréat qui aspire à une carrière dans le domaine médical. La prépa médecine année zéro s’adresse à tous les bacheliers qui ne se sentent pas encore prêts à affronter la difficulté de cette première année.</a:t>
            </a:r>
          </a:p>
          <a:p>
            <a:pPr marL="0" lvl="0" indent="-228600" algn="l" rtl="0">
              <a:lnSpc>
                <a:spcPct val="115000"/>
              </a:lnSpc>
              <a:spcBef>
                <a:spcPts val="1200"/>
              </a:spcBef>
              <a:spcAft>
                <a:spcPts val="0"/>
              </a:spcAft>
              <a:buSzPts val="1100"/>
              <a:buNone/>
            </a:pPr>
            <a:r>
              <a:rPr lang="fr-FR" sz="1200" dirty="0">
                <a:latin typeface="Arial"/>
                <a:ea typeface="Arial"/>
                <a:cs typeface="Arial"/>
                <a:sym typeface="Arial"/>
              </a:rPr>
              <a:t>·</a:t>
            </a:r>
            <a:r>
              <a:rPr lang="fr-FR" sz="800" dirty="0">
                <a:latin typeface="Times New Roman"/>
                <a:ea typeface="Times New Roman"/>
                <a:cs typeface="Times New Roman"/>
                <a:sym typeface="Times New Roman"/>
              </a:rPr>
              <a:t>       </a:t>
            </a:r>
            <a:r>
              <a:rPr lang="fr-FR" sz="1200" dirty="0">
                <a:latin typeface="Arial"/>
                <a:ea typeface="Arial"/>
                <a:cs typeface="Arial"/>
                <a:sym typeface="Arial"/>
              </a:rPr>
              <a:t>Le Diplôme d'État (DE) = diplôme délivré par l’État pour exercer une profession particulière. La formation en elle-même ne se fait pas nécessairement dans un établissement public.</a:t>
            </a:r>
            <a:endParaRPr lang="fr-FR" dirty="0"/>
          </a:p>
        </p:txBody>
      </p:sp>
      <p:sp>
        <p:nvSpPr>
          <p:cNvPr id="279" name="Google Shape;27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3afc4d4c1f9_0_314:notes"/>
          <p:cNvSpPr txBox="1"/>
          <p:nvPr/>
        </p:nvSpPr>
        <p:spPr>
          <a:xfrm>
            <a:off x="4278962" y="10157402"/>
            <a:ext cx="3280800" cy="5343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Times New Roman"/>
              <a:ea typeface="Times New Roman"/>
              <a:cs typeface="Times New Roman"/>
              <a:sym typeface="Times New Roman"/>
            </a:endParaRPr>
          </a:p>
        </p:txBody>
      </p:sp>
      <p:sp>
        <p:nvSpPr>
          <p:cNvPr id="1093" name="Google Shape;1093;g3afc4d4c1f9_0_314:notes"/>
          <p:cNvSpPr>
            <a:spLocks noGrp="1" noRot="1" noChangeAspect="1"/>
          </p:cNvSpPr>
          <p:nvPr>
            <p:ph type="sldImg" idx="2"/>
          </p:nvPr>
        </p:nvSpPr>
        <p:spPr>
          <a:xfrm>
            <a:off x="215900" y="812800"/>
            <a:ext cx="7126288"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4472C4"/>
          </a:solidFill>
          <a:ln w="25400" cap="flat" cmpd="sng">
            <a:solidFill>
              <a:srgbClr val="2F528F"/>
            </a:solidFill>
            <a:prstDash val="solid"/>
            <a:round/>
            <a:headEnd type="none" w="sm" len="sm"/>
            <a:tailEnd type="none" w="sm" len="sm"/>
          </a:ln>
        </p:spPr>
      </p:sp>
      <p:sp>
        <p:nvSpPr>
          <p:cNvPr id="1094" name="Google Shape;1094;g3afc4d4c1f9_0_3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3afc4d4c1f9_0_325:notes"/>
          <p:cNvSpPr txBox="1"/>
          <p:nvPr/>
        </p:nvSpPr>
        <p:spPr>
          <a:xfrm>
            <a:off x="4278962" y="10157402"/>
            <a:ext cx="3280800" cy="5343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Times New Roman"/>
              <a:ea typeface="Times New Roman"/>
              <a:cs typeface="Times New Roman"/>
              <a:sym typeface="Times New Roman"/>
            </a:endParaRPr>
          </a:p>
        </p:txBody>
      </p:sp>
      <p:sp>
        <p:nvSpPr>
          <p:cNvPr id="1105" name="Google Shape;1105;g3afc4d4c1f9_0_325:notes"/>
          <p:cNvSpPr>
            <a:spLocks noGrp="1" noRot="1" noChangeAspect="1"/>
          </p:cNvSpPr>
          <p:nvPr>
            <p:ph type="sldImg" idx="2"/>
          </p:nvPr>
        </p:nvSpPr>
        <p:spPr>
          <a:xfrm>
            <a:off x="215638" y="812800"/>
            <a:ext cx="71268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4472C4"/>
          </a:solidFill>
          <a:ln w="25400" cap="flat" cmpd="sng">
            <a:solidFill>
              <a:srgbClr val="2F528F"/>
            </a:solidFill>
            <a:prstDash val="solid"/>
            <a:round/>
            <a:headEnd type="none" w="sm" len="sm"/>
            <a:tailEnd type="none" w="sm" len="sm"/>
          </a:ln>
        </p:spPr>
      </p:sp>
      <p:sp>
        <p:nvSpPr>
          <p:cNvPr id="1106" name="Google Shape;1106;g3afc4d4c1f9_0_3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3afc4d4c1f9_0_333:notes"/>
          <p:cNvSpPr txBox="1"/>
          <p:nvPr/>
        </p:nvSpPr>
        <p:spPr>
          <a:xfrm>
            <a:off x="4278962" y="10157402"/>
            <a:ext cx="3280800" cy="5343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0000"/>
                </a:solidFill>
                <a:latin typeface="Arial"/>
                <a:ea typeface="Arial"/>
                <a:cs typeface="Arial"/>
                <a:sym typeface="Arial"/>
              </a:rPr>
              <a:t>67</a:t>
            </a:fld>
            <a:endParaRPr sz="1400" b="0" i="0" u="none" strike="noStrike" cap="none">
              <a:solidFill>
                <a:srgbClr val="000000"/>
              </a:solidFill>
              <a:latin typeface="Times New Roman"/>
              <a:ea typeface="Times New Roman"/>
              <a:cs typeface="Times New Roman"/>
              <a:sym typeface="Times New Roman"/>
            </a:endParaRPr>
          </a:p>
        </p:txBody>
      </p:sp>
      <p:sp>
        <p:nvSpPr>
          <p:cNvPr id="1114" name="Google Shape;1114;g3afc4d4c1f9_0_333:notes"/>
          <p:cNvSpPr>
            <a:spLocks noGrp="1" noRot="1" noChangeAspect="1"/>
          </p:cNvSpPr>
          <p:nvPr>
            <p:ph type="sldImg" idx="2"/>
          </p:nvPr>
        </p:nvSpPr>
        <p:spPr>
          <a:xfrm>
            <a:off x="215638" y="812800"/>
            <a:ext cx="7126800" cy="4008300"/>
          </a:xfrm>
          <a:custGeom>
            <a:avLst/>
            <a:gdLst/>
            <a:ahLst/>
            <a:cxnLst/>
            <a:rect l="l" t="t" r="r" b="b"/>
            <a:pathLst>
              <a:path w="120000" h="120000" extrusionOk="0">
                <a:moveTo>
                  <a:pt x="0" y="0"/>
                </a:moveTo>
                <a:lnTo>
                  <a:pt x="120000" y="0"/>
                </a:lnTo>
                <a:lnTo>
                  <a:pt x="120000" y="120000"/>
                </a:lnTo>
                <a:lnTo>
                  <a:pt x="0" y="120000"/>
                </a:lnTo>
                <a:close/>
              </a:path>
            </a:pathLst>
          </a:custGeom>
          <a:solidFill>
            <a:srgbClr val="4472C4"/>
          </a:solidFill>
          <a:ln w="25400" cap="flat" cmpd="sng">
            <a:solidFill>
              <a:srgbClr val="2F528F"/>
            </a:solidFill>
            <a:prstDash val="solid"/>
            <a:round/>
            <a:headEnd type="none" w="sm" len="sm"/>
            <a:tailEnd type="none" w="sm" len="sm"/>
          </a:ln>
        </p:spPr>
      </p:sp>
      <p:sp>
        <p:nvSpPr>
          <p:cNvPr id="1115" name="Google Shape;1115;g3afc4d4c1f9_0_3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3afc4d4c1f9_0_342:notes"/>
          <p:cNvSpPr txBox="1"/>
          <p:nvPr/>
        </p:nvSpPr>
        <p:spPr>
          <a:xfrm>
            <a:off x="4278962" y="10157402"/>
            <a:ext cx="3280800" cy="5343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0000"/>
                </a:solidFill>
                <a:latin typeface="Arial"/>
                <a:ea typeface="Arial"/>
                <a:cs typeface="Arial"/>
                <a:sym typeface="Arial"/>
              </a:rPr>
              <a:t>68</a:t>
            </a:fld>
            <a:endParaRPr sz="1400" b="0" i="0" u="none" strike="noStrike" cap="none">
              <a:solidFill>
                <a:srgbClr val="000000"/>
              </a:solidFill>
              <a:latin typeface="Times New Roman"/>
              <a:ea typeface="Times New Roman"/>
              <a:cs typeface="Times New Roman"/>
              <a:sym typeface="Times New Roman"/>
            </a:endParaRPr>
          </a:p>
        </p:txBody>
      </p:sp>
      <p:sp>
        <p:nvSpPr>
          <p:cNvPr id="1124" name="Google Shape;1124;g3afc4d4c1f9_0_342:notes"/>
          <p:cNvSpPr>
            <a:spLocks noGrp="1" noRot="1" noChangeAspect="1"/>
          </p:cNvSpPr>
          <p:nvPr>
            <p:ph type="sldImg" idx="2"/>
          </p:nvPr>
        </p:nvSpPr>
        <p:spPr>
          <a:xfrm>
            <a:off x="382588" y="695325"/>
            <a:ext cx="6092825" cy="3427413"/>
          </a:xfrm>
          <a:custGeom>
            <a:avLst/>
            <a:gdLst/>
            <a:ahLst/>
            <a:cxnLst/>
            <a:rect l="l" t="t" r="r" b="b"/>
            <a:pathLst>
              <a:path w="120000" h="120000" extrusionOk="0">
                <a:moveTo>
                  <a:pt x="0" y="0"/>
                </a:moveTo>
                <a:lnTo>
                  <a:pt x="120000" y="0"/>
                </a:lnTo>
                <a:lnTo>
                  <a:pt x="120000" y="120000"/>
                </a:lnTo>
                <a:lnTo>
                  <a:pt x="0" y="120000"/>
                </a:lnTo>
                <a:close/>
              </a:path>
            </a:pathLst>
          </a:custGeom>
          <a:solidFill>
            <a:srgbClr val="4472C4"/>
          </a:solidFill>
          <a:ln w="25400" cap="flat" cmpd="sng">
            <a:solidFill>
              <a:srgbClr val="2F528F"/>
            </a:solidFill>
            <a:prstDash val="solid"/>
            <a:round/>
            <a:headEnd type="none" w="sm" len="sm"/>
            <a:tailEnd type="none" w="sm" len="sm"/>
          </a:ln>
        </p:spPr>
      </p:sp>
      <p:sp>
        <p:nvSpPr>
          <p:cNvPr id="1125" name="Google Shape;1125;g3afc4d4c1f9_0_342:notes"/>
          <p:cNvSpPr txBox="1">
            <a:spLocks noGrp="1"/>
          </p:cNvSpPr>
          <p:nvPr>
            <p:ph type="body" idx="1"/>
          </p:nvPr>
        </p:nvSpPr>
        <p:spPr>
          <a:xfrm>
            <a:off x="685800" y="4343400"/>
            <a:ext cx="5486100" cy="4114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5" name="Google Shape;1135;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69</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3" name="Google Shape;114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4" name="Google Shape;1144;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70</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2" name="Google Shape;1192;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71</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2" name="Google Shape;1202;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72</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1" name="Google Shape;1211;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73</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3" name="Google Shape;1223;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4" name="Google Shape;1224;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Intérêt confirmé pour les licences (incluant PASS&amp;LAS), Licences doubles comptabilisée à part. </a:t>
            </a:r>
          </a:p>
          <a:p>
            <a:pPr marL="0" lvl="0" indent="0" algn="l" rtl="0">
              <a:spcBef>
                <a:spcPts val="0"/>
              </a:spcBef>
              <a:spcAft>
                <a:spcPts val="0"/>
              </a:spcAft>
              <a:buNone/>
            </a:pPr>
            <a:r>
              <a:rPr lang="fr-FR" dirty="0"/>
              <a:t>Ensuite CPGE puis Ecoles (non spécifique).</a:t>
            </a:r>
          </a:p>
          <a:p>
            <a:pPr marL="0" lvl="0" indent="0" algn="l" rtl="0">
              <a:spcBef>
                <a:spcPts val="0"/>
              </a:spcBef>
              <a:spcAft>
                <a:spcPts val="0"/>
              </a:spcAft>
              <a:buNone/>
            </a:pPr>
            <a:r>
              <a:rPr lang="fr-FR" dirty="0"/>
              <a:t>Augmentation régulière BTS</a:t>
            </a:r>
          </a:p>
        </p:txBody>
      </p:sp>
      <p:sp>
        <p:nvSpPr>
          <p:cNvPr id="288" name="Google Shape;2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2" name="Google Shape;1152;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75</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3afc4d4c1f9_0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1" name="Google Shape;1161;g3afc4d4c1f9_0_4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2" name="Google Shape;1162;g3afc4d4c1f9_0_4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76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3afc4d4c1f9_0_4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7" name="Google Shape;1167;g3afc4d4c1f9_0_4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8" name="Google Shape;1168;g3afc4d4c1f9_0_4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77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3afc4d4c1f9_0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g3afc4d4c1f9_0_4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4" name="Google Shape;1174;g3afc4d4c1f9_0_4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78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3afc4d4c1f9_0_4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g3afc4d4c1f9_0_4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0" name="Google Shape;1180;g3afc4d4c1f9_0_4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79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3afc4d4c1f9_0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5" name="Google Shape;1185;g3afc4d4c1f9_0_4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g3afc4d4c1f9_0_4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80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p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6" name="Google Shape;1236;p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81</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4" name="Google Shape;1244;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fr-FR"/>
              <a:t>L’évolution de la distribution depuis l’instauration de Parcoursup est relativement faible comme le montre le graphe pour les 5 dernières années.</a:t>
            </a:r>
            <a:endParaRPr/>
          </a:p>
          <a:p>
            <a:pPr marL="0" lvl="0" indent="0" algn="l" rtl="0">
              <a:lnSpc>
                <a:spcPct val="115000"/>
              </a:lnSpc>
              <a:spcBef>
                <a:spcPts val="1200"/>
              </a:spcBef>
              <a:spcAft>
                <a:spcPts val="0"/>
              </a:spcAft>
              <a:buClr>
                <a:schemeClr val="dk1"/>
              </a:buClr>
              <a:buSzPts val="1100"/>
              <a:buFont typeface="Arial"/>
              <a:buNone/>
            </a:pPr>
            <a:r>
              <a:rPr lang="fr-FR"/>
              <a:t>Il y a une baisse des CPGE (-2,4 points) et une augmentation des formations universitaires (+4,5 points de % en Licence et +1,8 en BUT) cette année.</a:t>
            </a:r>
            <a:endParaRPr/>
          </a:p>
          <a:p>
            <a:pPr marL="0" lvl="0" indent="0" algn="l" rtl="0">
              <a:spcBef>
                <a:spcPts val="1200"/>
              </a:spcBef>
              <a:spcAft>
                <a:spcPts val="0"/>
              </a:spcAft>
              <a:buNone/>
            </a:pPr>
            <a:endParaRPr/>
          </a:p>
        </p:txBody>
      </p:sp>
      <p:sp>
        <p:nvSpPr>
          <p:cNvPr id="295" name="Google Shape;2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a:latin typeface="Times New Roman"/>
                <a:ea typeface="Times New Roman"/>
                <a:cs typeface="Times New Roman"/>
                <a:sym typeface="Times New Roman"/>
              </a:rPr>
              <a:t>Les élèves du lycée choisissent plus qu’au niveau national les CPGE, Ecoles d’ingénieur ou de management post-bac et les autres formations (IEP, Ecoles d’Arts, CPES…). </a:t>
            </a:r>
            <a:endParaRPr/>
          </a:p>
        </p:txBody>
      </p:sp>
      <p:sp>
        <p:nvSpPr>
          <p:cNvPr id="303" name="Google Shape;30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5"/>
        <p:cNvGrpSpPr/>
        <p:nvPr/>
      </p:nvGrpSpPr>
      <p:grpSpPr>
        <a:xfrm>
          <a:off x="0" y="0"/>
          <a:ext cx="0" cy="0"/>
          <a:chOff x="0" y="0"/>
          <a:chExt cx="0" cy="0"/>
        </a:xfrm>
      </p:grpSpPr>
      <p:sp>
        <p:nvSpPr>
          <p:cNvPr id="16" name="Google Shape;16;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pic>
        <p:nvPicPr>
          <p:cNvPr id="19" name="Google Shape;19;p70"/>
          <p:cNvPicPr preferRelativeResize="0"/>
          <p:nvPr/>
        </p:nvPicPr>
        <p:blipFill rotWithShape="1">
          <a:blip r:embed="rId2">
            <a:alphaModFix/>
          </a:blip>
          <a:srcRect/>
          <a:stretch/>
        </p:blipFill>
        <p:spPr>
          <a:xfrm>
            <a:off x="10620632" y="62201"/>
            <a:ext cx="1495699" cy="8857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77"/>
        <p:cNvGrpSpPr/>
        <p:nvPr/>
      </p:nvGrpSpPr>
      <p:grpSpPr>
        <a:xfrm>
          <a:off x="0" y="0"/>
          <a:ext cx="0" cy="0"/>
          <a:chOff x="0" y="0"/>
          <a:chExt cx="0" cy="0"/>
        </a:xfrm>
      </p:grpSpPr>
      <p:sp>
        <p:nvSpPr>
          <p:cNvPr id="78" name="Google Shape;78;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8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 name="Google Shape;80;p8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84"/>
        <p:cNvGrpSpPr/>
        <p:nvPr/>
      </p:nvGrpSpPr>
      <p:grpSpPr>
        <a:xfrm>
          <a:off x="0" y="0"/>
          <a:ext cx="0" cy="0"/>
          <a:chOff x="0" y="0"/>
          <a:chExt cx="0" cy="0"/>
        </a:xfrm>
      </p:grpSpPr>
      <p:sp>
        <p:nvSpPr>
          <p:cNvPr id="85" name="Google Shape;85;p8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88"/>
          <p:cNvSpPr>
            <a:spLocks noGrp="1"/>
          </p:cNvSpPr>
          <p:nvPr>
            <p:ph type="pic" idx="2"/>
          </p:nvPr>
        </p:nvSpPr>
        <p:spPr>
          <a:xfrm>
            <a:off x="5183188" y="987425"/>
            <a:ext cx="6172200" cy="4873625"/>
          </a:xfrm>
          <a:prstGeom prst="rect">
            <a:avLst/>
          </a:prstGeom>
          <a:noFill/>
          <a:ln>
            <a:noFill/>
          </a:ln>
        </p:spPr>
      </p:sp>
      <p:sp>
        <p:nvSpPr>
          <p:cNvPr id="87" name="Google Shape;87;p8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8" name="Google Shape;88;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91"/>
        <p:cNvGrpSpPr/>
        <p:nvPr/>
      </p:nvGrpSpPr>
      <p:grpSpPr>
        <a:xfrm>
          <a:off x="0" y="0"/>
          <a:ext cx="0" cy="0"/>
          <a:chOff x="0" y="0"/>
          <a:chExt cx="0" cy="0"/>
        </a:xfrm>
      </p:grpSpPr>
      <p:sp>
        <p:nvSpPr>
          <p:cNvPr id="92" name="Google Shape;92;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8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97"/>
        <p:cNvGrpSpPr/>
        <p:nvPr/>
      </p:nvGrpSpPr>
      <p:grpSpPr>
        <a:xfrm>
          <a:off x="0" y="0"/>
          <a:ext cx="0" cy="0"/>
          <a:chOff x="0" y="0"/>
          <a:chExt cx="0" cy="0"/>
        </a:xfrm>
      </p:grpSpPr>
      <p:sp>
        <p:nvSpPr>
          <p:cNvPr id="98" name="Google Shape;98;p9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9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blanc">
  <p:cSld name="Titre-blanc">
    <p:spTree>
      <p:nvGrpSpPr>
        <p:cNvPr id="1" name="Shape 103"/>
        <p:cNvGrpSpPr/>
        <p:nvPr/>
      </p:nvGrpSpPr>
      <p:grpSpPr>
        <a:xfrm>
          <a:off x="0" y="0"/>
          <a:ext cx="0" cy="0"/>
          <a:chOff x="0" y="0"/>
          <a:chExt cx="0" cy="0"/>
        </a:xfrm>
      </p:grpSpPr>
      <p:sp>
        <p:nvSpPr>
          <p:cNvPr id="104" name="Google Shape;104;g3afc4d4c1f9_0_639"/>
          <p:cNvSpPr txBox="1">
            <a:spLocks noGrp="1"/>
          </p:cNvSpPr>
          <p:nvPr>
            <p:ph type="ctrTitle"/>
          </p:nvPr>
        </p:nvSpPr>
        <p:spPr>
          <a:xfrm>
            <a:off x="362837" y="2165229"/>
            <a:ext cx="11073600" cy="3252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000"/>
              <a:buFont typeface="Open Sans"/>
              <a:buNone/>
              <a:defRPr sz="5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g3afc4d4c1f9_0_639"/>
          <p:cNvSpPr txBox="1">
            <a:spLocks noGrp="1"/>
          </p:cNvSpPr>
          <p:nvPr>
            <p:ph type="subTitle" idx="1"/>
          </p:nvPr>
        </p:nvSpPr>
        <p:spPr>
          <a:xfrm>
            <a:off x="362837" y="5529528"/>
            <a:ext cx="6384000" cy="7461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6" name="Google Shape;106;g3afc4d4c1f9_0_639"/>
          <p:cNvPicPr preferRelativeResize="0"/>
          <p:nvPr/>
        </p:nvPicPr>
        <p:blipFill rotWithShape="1">
          <a:blip r:embed="rId2">
            <a:alphaModFix/>
          </a:blip>
          <a:srcRect/>
          <a:stretch/>
        </p:blipFill>
        <p:spPr>
          <a:xfrm rot="-5400000">
            <a:off x="4459655" y="2173654"/>
            <a:ext cx="224692" cy="9144003"/>
          </a:xfrm>
          <a:prstGeom prst="rect">
            <a:avLst/>
          </a:prstGeom>
          <a:noFill/>
          <a:ln>
            <a:noFill/>
          </a:ln>
        </p:spPr>
      </p:pic>
      <p:sp>
        <p:nvSpPr>
          <p:cNvPr id="107" name="Google Shape;107;g3afc4d4c1f9_0_639"/>
          <p:cNvSpPr/>
          <p:nvPr/>
        </p:nvSpPr>
        <p:spPr>
          <a:xfrm>
            <a:off x="9236765" y="6092687"/>
            <a:ext cx="2862300" cy="540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108" name="Google Shape;108;g3afc4d4c1f9_0_639"/>
          <p:cNvPicPr preferRelativeResize="0"/>
          <p:nvPr/>
        </p:nvPicPr>
        <p:blipFill rotWithShape="1">
          <a:blip r:embed="rId3">
            <a:alphaModFix/>
          </a:blip>
          <a:srcRect/>
          <a:stretch/>
        </p:blipFill>
        <p:spPr>
          <a:xfrm>
            <a:off x="274641" y="196172"/>
            <a:ext cx="5891610" cy="131465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hapitre_texte">
  <p:cSld name="Chapitre_texte">
    <p:spTree>
      <p:nvGrpSpPr>
        <p:cNvPr id="1" name="Shape 109"/>
        <p:cNvGrpSpPr/>
        <p:nvPr/>
      </p:nvGrpSpPr>
      <p:grpSpPr>
        <a:xfrm>
          <a:off x="0" y="0"/>
          <a:ext cx="0" cy="0"/>
          <a:chOff x="0" y="0"/>
          <a:chExt cx="0" cy="0"/>
        </a:xfrm>
      </p:grpSpPr>
      <p:sp>
        <p:nvSpPr>
          <p:cNvPr id="110" name="Google Shape;110;g3afc4d4c1f9_0_645"/>
          <p:cNvSpPr txBox="1">
            <a:spLocks noGrp="1"/>
          </p:cNvSpPr>
          <p:nvPr>
            <p:ph type="ctrTitle"/>
          </p:nvPr>
        </p:nvSpPr>
        <p:spPr>
          <a:xfrm>
            <a:off x="362837" y="1360159"/>
            <a:ext cx="11073600" cy="3252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Open Sans"/>
              <a:buNone/>
              <a:defRPr sz="40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1" name="Google Shape;111;g3afc4d4c1f9_0_645"/>
          <p:cNvPicPr preferRelativeResize="0"/>
          <p:nvPr/>
        </p:nvPicPr>
        <p:blipFill rotWithShape="1">
          <a:blip r:embed="rId2">
            <a:alphaModFix/>
          </a:blip>
          <a:srcRect/>
          <a:stretch/>
        </p:blipFill>
        <p:spPr>
          <a:xfrm rot="-5400000">
            <a:off x="4459655" y="2173654"/>
            <a:ext cx="224692" cy="914400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BA87C1-A143-87D1-947B-7E7E7AA80E4D}"/>
              </a:ext>
            </a:extLst>
          </p:cNvPr>
          <p:cNvSpPr>
            <a:spLocks noGrp="1"/>
          </p:cNvSpPr>
          <p:nvPr>
            <p:ph type="ctrTitle"/>
          </p:nvPr>
        </p:nvSpPr>
        <p:spPr>
          <a:xfrm>
            <a:off x="1524481" y="1121879"/>
            <a:ext cx="9143040" cy="2387771"/>
          </a:xfrm>
        </p:spPr>
        <p:txBody>
          <a:bodyPr anchor="b"/>
          <a:lstStyle>
            <a:lvl1pPr algn="ctr">
              <a:defRPr sz="5443"/>
            </a:lvl1pPr>
          </a:lstStyle>
          <a:p>
            <a:r>
              <a:rPr lang="fr-FR"/>
              <a:t>Modifiez le style du titre</a:t>
            </a:r>
          </a:p>
        </p:txBody>
      </p:sp>
      <p:sp>
        <p:nvSpPr>
          <p:cNvPr id="3" name="Sous-titre 2">
            <a:extLst>
              <a:ext uri="{FF2B5EF4-FFF2-40B4-BE49-F238E27FC236}">
                <a16:creationId xmlns:a16="http://schemas.microsoft.com/office/drawing/2014/main" id="{9B4FF454-88C2-0A6A-557B-B5DD5F4A16F2}"/>
              </a:ext>
            </a:extLst>
          </p:cNvPr>
          <p:cNvSpPr>
            <a:spLocks noGrp="1"/>
          </p:cNvSpPr>
          <p:nvPr>
            <p:ph type="subTitle" idx="1"/>
          </p:nvPr>
        </p:nvSpPr>
        <p:spPr>
          <a:xfrm>
            <a:off x="1524481" y="3601819"/>
            <a:ext cx="9143040" cy="1656174"/>
          </a:xfr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776C4B9-9A35-64C2-1C4C-04570D439040}"/>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AC3F1578-3729-E113-6341-5F90801F0A19}"/>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7D79A40B-B877-35D5-7876-61D5569F7A9F}"/>
              </a:ext>
            </a:extLst>
          </p:cNvPr>
          <p:cNvSpPr>
            <a:spLocks noGrp="1"/>
          </p:cNvSpPr>
          <p:nvPr>
            <p:ph type="sldNum" sz="quarter" idx="12"/>
          </p:nvPr>
        </p:nvSpPr>
        <p:spPr/>
        <p:txBody>
          <a:bodyPr/>
          <a:lstStyle/>
          <a:p>
            <a:pPr lvl="0"/>
            <a:fld id="{A0F1602A-DA79-434B-AECA-AD26C950E141}" type="slidenum">
              <a:t>‹N°›</a:t>
            </a:fld>
            <a:endParaRPr lang="fr-FR"/>
          </a:p>
        </p:txBody>
      </p:sp>
    </p:spTree>
    <p:extLst>
      <p:ext uri="{BB962C8B-B14F-4D97-AF65-F5344CB8AC3E}">
        <p14:creationId xmlns:p14="http://schemas.microsoft.com/office/powerpoint/2010/main" val="1241259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61B782-A5D3-A9D8-D05E-677767D8827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3DE0D6D-C804-251D-6BDF-0ED1A111D7A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05CD9C-BDFE-43F1-D254-6472410860ED}"/>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D5635FDC-8E4D-36AE-52E1-378502A507DC}"/>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7B30ABEA-A475-05F2-D631-06214E5F64E2}"/>
              </a:ext>
            </a:extLst>
          </p:cNvPr>
          <p:cNvSpPr>
            <a:spLocks noGrp="1"/>
          </p:cNvSpPr>
          <p:nvPr>
            <p:ph type="sldNum" sz="quarter" idx="12"/>
          </p:nvPr>
        </p:nvSpPr>
        <p:spPr/>
        <p:txBody>
          <a:bodyPr/>
          <a:lstStyle/>
          <a:p>
            <a:pPr lvl="0"/>
            <a:fld id="{53E1C4AC-47DF-4800-9511-3B342BC07BFB}" type="slidenum">
              <a:t>‹N°›</a:t>
            </a:fld>
            <a:endParaRPr lang="fr-FR"/>
          </a:p>
        </p:txBody>
      </p:sp>
    </p:spTree>
    <p:extLst>
      <p:ext uri="{BB962C8B-B14F-4D97-AF65-F5344CB8AC3E}">
        <p14:creationId xmlns:p14="http://schemas.microsoft.com/office/powerpoint/2010/main" val="884247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5BE3BD-D07C-31AB-6ABA-0EA285A83D21}"/>
              </a:ext>
            </a:extLst>
          </p:cNvPr>
          <p:cNvSpPr>
            <a:spLocks noGrp="1"/>
          </p:cNvSpPr>
          <p:nvPr>
            <p:ph type="title"/>
          </p:nvPr>
        </p:nvSpPr>
        <p:spPr>
          <a:xfrm>
            <a:off x="831361" y="1709460"/>
            <a:ext cx="10515839" cy="2852939"/>
          </a:xfrm>
        </p:spPr>
        <p:txBody>
          <a:bodyPr anchor="b"/>
          <a:lstStyle>
            <a:lvl1pPr>
              <a:defRPr sz="5443"/>
            </a:lvl1pPr>
          </a:lstStyle>
          <a:p>
            <a:r>
              <a:rPr lang="fr-FR"/>
              <a:t>Modifiez le style du titre</a:t>
            </a:r>
          </a:p>
        </p:txBody>
      </p:sp>
      <p:sp>
        <p:nvSpPr>
          <p:cNvPr id="3" name="Espace réservé du texte 2">
            <a:extLst>
              <a:ext uri="{FF2B5EF4-FFF2-40B4-BE49-F238E27FC236}">
                <a16:creationId xmlns:a16="http://schemas.microsoft.com/office/drawing/2014/main" id="{82D6B3D9-DADA-46EB-26E9-345A9885B039}"/>
              </a:ext>
            </a:extLst>
          </p:cNvPr>
          <p:cNvSpPr>
            <a:spLocks noGrp="1"/>
          </p:cNvSpPr>
          <p:nvPr>
            <p:ph type="body" idx="1"/>
          </p:nvPr>
        </p:nvSpPr>
        <p:spPr>
          <a:xfrm>
            <a:off x="831361" y="4589763"/>
            <a:ext cx="10515839" cy="1499197"/>
          </a:xfrm>
        </p:spPr>
        <p:txBody>
          <a:bodyPr/>
          <a:lstStyle>
            <a:lvl1pPr marL="0" indent="0">
              <a:buNone/>
              <a:defRPr sz="2177">
                <a:solidFill>
                  <a:schemeClr val="tx1">
                    <a:tint val="75000"/>
                  </a:schemeClr>
                </a:solidFill>
              </a:defRPr>
            </a:lvl1pPr>
            <a:lvl2pPr marL="414772" indent="0">
              <a:buNone/>
              <a:defRPr sz="1814">
                <a:solidFill>
                  <a:schemeClr val="tx1">
                    <a:tint val="75000"/>
                  </a:schemeClr>
                </a:solidFill>
              </a:defRPr>
            </a:lvl2pPr>
            <a:lvl3pPr marL="829544" indent="0">
              <a:buNone/>
              <a:defRPr sz="1633">
                <a:solidFill>
                  <a:schemeClr val="tx1">
                    <a:tint val="75000"/>
                  </a:schemeClr>
                </a:solidFill>
              </a:defRPr>
            </a:lvl3pPr>
            <a:lvl4pPr marL="1244316" indent="0">
              <a:buNone/>
              <a:defRPr sz="1452">
                <a:solidFill>
                  <a:schemeClr val="tx1">
                    <a:tint val="75000"/>
                  </a:schemeClr>
                </a:solidFill>
              </a:defRPr>
            </a:lvl4pPr>
            <a:lvl5pPr marL="1659087" indent="0">
              <a:buNone/>
              <a:defRPr sz="1452">
                <a:solidFill>
                  <a:schemeClr val="tx1">
                    <a:tint val="75000"/>
                  </a:schemeClr>
                </a:solidFill>
              </a:defRPr>
            </a:lvl5pPr>
            <a:lvl6pPr marL="2073859" indent="0">
              <a:buNone/>
              <a:defRPr sz="1452">
                <a:solidFill>
                  <a:schemeClr val="tx1">
                    <a:tint val="75000"/>
                  </a:schemeClr>
                </a:solidFill>
              </a:defRPr>
            </a:lvl6pPr>
            <a:lvl7pPr marL="2488631" indent="0">
              <a:buNone/>
              <a:defRPr sz="1452">
                <a:solidFill>
                  <a:schemeClr val="tx1">
                    <a:tint val="75000"/>
                  </a:schemeClr>
                </a:solidFill>
              </a:defRPr>
            </a:lvl7pPr>
            <a:lvl8pPr marL="2903403" indent="0">
              <a:buNone/>
              <a:defRPr sz="1452">
                <a:solidFill>
                  <a:schemeClr val="tx1">
                    <a:tint val="75000"/>
                  </a:schemeClr>
                </a:solidFill>
              </a:defRPr>
            </a:lvl8pPr>
            <a:lvl9pPr marL="3318175" indent="0">
              <a:buNone/>
              <a:defRPr sz="1452">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DB82FDE-6324-256B-B511-1BB15F958048}"/>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C71E4413-5C65-34DD-8BED-B64A1ED4B417}"/>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CA4B1C38-A4B7-A3F6-856A-340F1E0B40FB}"/>
              </a:ext>
            </a:extLst>
          </p:cNvPr>
          <p:cNvSpPr>
            <a:spLocks noGrp="1"/>
          </p:cNvSpPr>
          <p:nvPr>
            <p:ph type="sldNum" sz="quarter" idx="12"/>
          </p:nvPr>
        </p:nvSpPr>
        <p:spPr/>
        <p:txBody>
          <a:bodyPr/>
          <a:lstStyle/>
          <a:p>
            <a:pPr lvl="0"/>
            <a:fld id="{7834AE2F-D2BA-4739-9617-1CBED178BEBB}" type="slidenum">
              <a:t>‹N°›</a:t>
            </a:fld>
            <a:endParaRPr lang="fr-FR"/>
          </a:p>
        </p:txBody>
      </p:sp>
    </p:spTree>
    <p:extLst>
      <p:ext uri="{BB962C8B-B14F-4D97-AF65-F5344CB8AC3E}">
        <p14:creationId xmlns:p14="http://schemas.microsoft.com/office/powerpoint/2010/main" val="3949351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A1DE64-E9EA-B7F6-D118-784B49BB2E4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ACDD4D9-9033-25F8-B5D2-FE65211F5ECA}"/>
              </a:ext>
            </a:extLst>
          </p:cNvPr>
          <p:cNvSpPr>
            <a:spLocks noGrp="1"/>
          </p:cNvSpPr>
          <p:nvPr>
            <p:ph sz="half" idx="1"/>
          </p:nvPr>
        </p:nvSpPr>
        <p:spPr>
          <a:xfrm>
            <a:off x="608641" y="1604329"/>
            <a:ext cx="5393279" cy="452639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3DB1DDD-FA80-F5AA-085B-8B84B114BA0F}"/>
              </a:ext>
            </a:extLst>
          </p:cNvPr>
          <p:cNvSpPr>
            <a:spLocks noGrp="1"/>
          </p:cNvSpPr>
          <p:nvPr>
            <p:ph sz="half" idx="2"/>
          </p:nvPr>
        </p:nvSpPr>
        <p:spPr>
          <a:xfrm>
            <a:off x="6186241" y="1604329"/>
            <a:ext cx="5395200" cy="452639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716EC1B-1DD3-3E09-AF6D-14768F2E8F81}"/>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5DF87BD0-4B25-01A5-A977-F6E4C4E0938E}"/>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EEC2A9FB-4A26-17FD-61C2-0881AD09954C}"/>
              </a:ext>
            </a:extLst>
          </p:cNvPr>
          <p:cNvSpPr>
            <a:spLocks noGrp="1"/>
          </p:cNvSpPr>
          <p:nvPr>
            <p:ph type="sldNum" sz="quarter" idx="12"/>
          </p:nvPr>
        </p:nvSpPr>
        <p:spPr/>
        <p:txBody>
          <a:bodyPr/>
          <a:lstStyle/>
          <a:p>
            <a:pPr lvl="0"/>
            <a:fld id="{49EB7CAB-FA6C-402D-94A5-7E6A2731031D}" type="slidenum">
              <a:t>‹N°›</a:t>
            </a:fld>
            <a:endParaRPr lang="fr-FR"/>
          </a:p>
        </p:txBody>
      </p:sp>
    </p:spTree>
    <p:extLst>
      <p:ext uri="{BB962C8B-B14F-4D97-AF65-F5344CB8AC3E}">
        <p14:creationId xmlns:p14="http://schemas.microsoft.com/office/powerpoint/2010/main" val="2525512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0"/>
        <p:cNvGrpSpPr/>
        <p:nvPr/>
      </p:nvGrpSpPr>
      <p:grpSpPr>
        <a:xfrm>
          <a:off x="0" y="0"/>
          <a:ext cx="0" cy="0"/>
          <a:chOff x="0" y="0"/>
          <a:chExt cx="0" cy="0"/>
        </a:xfrm>
      </p:grpSpPr>
      <p:sp>
        <p:nvSpPr>
          <p:cNvPr id="21" name="Google Shape;21;p71"/>
          <p:cNvSpPr txBox="1">
            <a:spLocks noGrp="1"/>
          </p:cNvSpPr>
          <p:nvPr>
            <p:ph type="title"/>
          </p:nvPr>
        </p:nvSpPr>
        <p:spPr>
          <a:xfrm>
            <a:off x="0" y="1"/>
            <a:ext cx="10515600" cy="9479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pic>
        <p:nvPicPr>
          <p:cNvPr id="26" name="Google Shape;26;p71"/>
          <p:cNvPicPr preferRelativeResize="0"/>
          <p:nvPr/>
        </p:nvPicPr>
        <p:blipFill rotWithShape="1">
          <a:blip r:embed="rId2">
            <a:alphaModFix/>
          </a:blip>
          <a:srcRect/>
          <a:stretch/>
        </p:blipFill>
        <p:spPr>
          <a:xfrm>
            <a:off x="10620632" y="62201"/>
            <a:ext cx="1495699" cy="88575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684783-2DC4-B1C7-BD43-0A6A44883306}"/>
              </a:ext>
            </a:extLst>
          </p:cNvPr>
          <p:cNvSpPr>
            <a:spLocks noGrp="1"/>
          </p:cNvSpPr>
          <p:nvPr>
            <p:ph type="title"/>
          </p:nvPr>
        </p:nvSpPr>
        <p:spPr>
          <a:xfrm>
            <a:off x="839041" y="365798"/>
            <a:ext cx="10515839" cy="1324939"/>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50CB9BA-4906-535D-3CE1-9E448F5FBAA0}"/>
              </a:ext>
            </a:extLst>
          </p:cNvPr>
          <p:cNvSpPr>
            <a:spLocks noGrp="1"/>
          </p:cNvSpPr>
          <p:nvPr>
            <p:ph type="body" idx="1"/>
          </p:nvPr>
        </p:nvSpPr>
        <p:spPr>
          <a:xfrm>
            <a:off x="839041" y="1680657"/>
            <a:ext cx="515903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D9A1572-F299-6242-C30F-7F1A6370FBAB}"/>
              </a:ext>
            </a:extLst>
          </p:cNvPr>
          <p:cNvSpPr>
            <a:spLocks noGrp="1"/>
          </p:cNvSpPr>
          <p:nvPr>
            <p:ph sz="half" idx="2"/>
          </p:nvPr>
        </p:nvSpPr>
        <p:spPr>
          <a:xfrm>
            <a:off x="839041" y="2504424"/>
            <a:ext cx="5159039" cy="368534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12AFAE2-7852-9DBB-EC0B-CF991AAE3112}"/>
              </a:ext>
            </a:extLst>
          </p:cNvPr>
          <p:cNvSpPr>
            <a:spLocks noGrp="1"/>
          </p:cNvSpPr>
          <p:nvPr>
            <p:ph type="body" sz="quarter" idx="3"/>
          </p:nvPr>
        </p:nvSpPr>
        <p:spPr>
          <a:xfrm>
            <a:off x="6172801" y="1680657"/>
            <a:ext cx="518207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8BD8AC4-999F-C1CF-845A-3078BCF7B13D}"/>
              </a:ext>
            </a:extLst>
          </p:cNvPr>
          <p:cNvSpPr>
            <a:spLocks noGrp="1"/>
          </p:cNvSpPr>
          <p:nvPr>
            <p:ph sz="quarter" idx="4"/>
          </p:nvPr>
        </p:nvSpPr>
        <p:spPr>
          <a:xfrm>
            <a:off x="6172801" y="2504424"/>
            <a:ext cx="5182079" cy="368534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4EDD981-A613-CFEF-94F7-FD5F78EE6418}"/>
              </a:ext>
            </a:extLst>
          </p:cNvPr>
          <p:cNvSpPr>
            <a:spLocks noGrp="1"/>
          </p:cNvSpPr>
          <p:nvPr>
            <p:ph type="dt" sz="half" idx="10"/>
          </p:nvPr>
        </p:nvSpPr>
        <p:spPr/>
        <p:txBody>
          <a:bodyPr/>
          <a:lstStyle/>
          <a:p>
            <a:pPr lvl="0"/>
            <a:endParaRPr lang="fr-FR"/>
          </a:p>
        </p:txBody>
      </p:sp>
      <p:sp>
        <p:nvSpPr>
          <p:cNvPr id="8" name="Espace réservé du pied de page 7">
            <a:extLst>
              <a:ext uri="{FF2B5EF4-FFF2-40B4-BE49-F238E27FC236}">
                <a16:creationId xmlns:a16="http://schemas.microsoft.com/office/drawing/2014/main" id="{9DD90CF5-07A0-CEE6-2154-BE351BE15571}"/>
              </a:ext>
            </a:extLst>
          </p:cNvPr>
          <p:cNvSpPr>
            <a:spLocks noGrp="1"/>
          </p:cNvSpPr>
          <p:nvPr>
            <p:ph type="ftr" sz="quarter" idx="11"/>
          </p:nvPr>
        </p:nvSpPr>
        <p:spPr/>
        <p:txBody>
          <a:bodyPr/>
          <a:lstStyle/>
          <a:p>
            <a:pPr lvl="0"/>
            <a:endParaRPr lang="fr-FR"/>
          </a:p>
        </p:txBody>
      </p:sp>
      <p:sp>
        <p:nvSpPr>
          <p:cNvPr id="9" name="Espace réservé du numéro de diapositive 8">
            <a:extLst>
              <a:ext uri="{FF2B5EF4-FFF2-40B4-BE49-F238E27FC236}">
                <a16:creationId xmlns:a16="http://schemas.microsoft.com/office/drawing/2014/main" id="{2B4B5329-D5DC-C0F5-B7F3-BF4A9B464947}"/>
              </a:ext>
            </a:extLst>
          </p:cNvPr>
          <p:cNvSpPr>
            <a:spLocks noGrp="1"/>
          </p:cNvSpPr>
          <p:nvPr>
            <p:ph type="sldNum" sz="quarter" idx="12"/>
          </p:nvPr>
        </p:nvSpPr>
        <p:spPr/>
        <p:txBody>
          <a:bodyPr/>
          <a:lstStyle/>
          <a:p>
            <a:pPr lvl="0"/>
            <a:fld id="{CDABE0A4-4C12-49CB-A193-E15062DBB7FF}" type="slidenum">
              <a:t>‹N°›</a:t>
            </a:fld>
            <a:endParaRPr lang="fr-FR"/>
          </a:p>
        </p:txBody>
      </p:sp>
    </p:spTree>
    <p:extLst>
      <p:ext uri="{BB962C8B-B14F-4D97-AF65-F5344CB8AC3E}">
        <p14:creationId xmlns:p14="http://schemas.microsoft.com/office/powerpoint/2010/main" val="2977974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70C100-70F0-3659-C1EE-E0AF3875FCD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04D5915-F3FF-76F5-A1FB-B399996EE4AF}"/>
              </a:ext>
            </a:extLst>
          </p:cNvPr>
          <p:cNvSpPr>
            <a:spLocks noGrp="1"/>
          </p:cNvSpPr>
          <p:nvPr>
            <p:ph type="dt" sz="half" idx="10"/>
          </p:nvPr>
        </p:nvSpPr>
        <p:spPr/>
        <p:txBody>
          <a:bodyPr/>
          <a:lstStyle/>
          <a:p>
            <a:pPr lvl="0"/>
            <a:endParaRPr lang="fr-FR"/>
          </a:p>
        </p:txBody>
      </p:sp>
      <p:sp>
        <p:nvSpPr>
          <p:cNvPr id="4" name="Espace réservé du pied de page 3">
            <a:extLst>
              <a:ext uri="{FF2B5EF4-FFF2-40B4-BE49-F238E27FC236}">
                <a16:creationId xmlns:a16="http://schemas.microsoft.com/office/drawing/2014/main" id="{EC090E03-1195-34F1-BD7C-ACE21883F112}"/>
              </a:ext>
            </a:extLst>
          </p:cNvPr>
          <p:cNvSpPr>
            <a:spLocks noGrp="1"/>
          </p:cNvSpPr>
          <p:nvPr>
            <p:ph type="ftr" sz="quarter" idx="11"/>
          </p:nvPr>
        </p:nvSpPr>
        <p:spPr/>
        <p:txBody>
          <a:bodyPr/>
          <a:lstStyle/>
          <a:p>
            <a:pPr lvl="0"/>
            <a:endParaRPr lang="fr-FR"/>
          </a:p>
        </p:txBody>
      </p:sp>
      <p:sp>
        <p:nvSpPr>
          <p:cNvPr id="5" name="Espace réservé du numéro de diapositive 4">
            <a:extLst>
              <a:ext uri="{FF2B5EF4-FFF2-40B4-BE49-F238E27FC236}">
                <a16:creationId xmlns:a16="http://schemas.microsoft.com/office/drawing/2014/main" id="{438C640C-BFD5-556A-4DAA-E7474463F730}"/>
              </a:ext>
            </a:extLst>
          </p:cNvPr>
          <p:cNvSpPr>
            <a:spLocks noGrp="1"/>
          </p:cNvSpPr>
          <p:nvPr>
            <p:ph type="sldNum" sz="quarter" idx="12"/>
          </p:nvPr>
        </p:nvSpPr>
        <p:spPr/>
        <p:txBody>
          <a:bodyPr/>
          <a:lstStyle/>
          <a:p>
            <a:pPr lvl="0"/>
            <a:fld id="{E6AC8EAE-4329-4756-B002-F9B3052F8D06}" type="slidenum">
              <a:t>‹N°›</a:t>
            </a:fld>
            <a:endParaRPr lang="fr-FR"/>
          </a:p>
        </p:txBody>
      </p:sp>
    </p:spTree>
    <p:extLst>
      <p:ext uri="{BB962C8B-B14F-4D97-AF65-F5344CB8AC3E}">
        <p14:creationId xmlns:p14="http://schemas.microsoft.com/office/powerpoint/2010/main" val="3442596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607C1F1-2DC7-17A8-688F-454AA6526E79}"/>
              </a:ext>
            </a:extLst>
          </p:cNvPr>
          <p:cNvSpPr>
            <a:spLocks noGrp="1"/>
          </p:cNvSpPr>
          <p:nvPr>
            <p:ph type="dt" sz="half" idx="10"/>
          </p:nvPr>
        </p:nvSpPr>
        <p:spPr/>
        <p:txBody>
          <a:bodyPr/>
          <a:lstStyle/>
          <a:p>
            <a:pPr lvl="0"/>
            <a:endParaRPr lang="fr-FR"/>
          </a:p>
        </p:txBody>
      </p:sp>
      <p:sp>
        <p:nvSpPr>
          <p:cNvPr id="3" name="Espace réservé du pied de page 2">
            <a:extLst>
              <a:ext uri="{FF2B5EF4-FFF2-40B4-BE49-F238E27FC236}">
                <a16:creationId xmlns:a16="http://schemas.microsoft.com/office/drawing/2014/main" id="{3C99B5EB-E6B4-7FF6-3DE7-3F15A537856A}"/>
              </a:ext>
            </a:extLst>
          </p:cNvPr>
          <p:cNvSpPr>
            <a:spLocks noGrp="1"/>
          </p:cNvSpPr>
          <p:nvPr>
            <p:ph type="ftr" sz="quarter" idx="11"/>
          </p:nvPr>
        </p:nvSpPr>
        <p:spPr/>
        <p:txBody>
          <a:bodyPr/>
          <a:lstStyle/>
          <a:p>
            <a:pPr lvl="0"/>
            <a:endParaRPr lang="fr-FR"/>
          </a:p>
        </p:txBody>
      </p:sp>
      <p:sp>
        <p:nvSpPr>
          <p:cNvPr id="4" name="Espace réservé du numéro de diapositive 3">
            <a:extLst>
              <a:ext uri="{FF2B5EF4-FFF2-40B4-BE49-F238E27FC236}">
                <a16:creationId xmlns:a16="http://schemas.microsoft.com/office/drawing/2014/main" id="{356FC471-08B1-562A-1AFC-980403A7E610}"/>
              </a:ext>
            </a:extLst>
          </p:cNvPr>
          <p:cNvSpPr>
            <a:spLocks noGrp="1"/>
          </p:cNvSpPr>
          <p:nvPr>
            <p:ph type="sldNum" sz="quarter" idx="12"/>
          </p:nvPr>
        </p:nvSpPr>
        <p:spPr/>
        <p:txBody>
          <a:bodyPr/>
          <a:lstStyle/>
          <a:p>
            <a:pPr lvl="0"/>
            <a:fld id="{6D6963E9-A97E-49A7-82E0-DA5623BC5BA2}" type="slidenum">
              <a:t>‹N°›</a:t>
            </a:fld>
            <a:endParaRPr lang="fr-FR"/>
          </a:p>
        </p:txBody>
      </p:sp>
    </p:spTree>
    <p:extLst>
      <p:ext uri="{BB962C8B-B14F-4D97-AF65-F5344CB8AC3E}">
        <p14:creationId xmlns:p14="http://schemas.microsoft.com/office/powerpoint/2010/main" val="318923777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91DB8D-37AA-DC77-5CE4-6D5E621249DC}"/>
              </a:ext>
            </a:extLst>
          </p:cNvPr>
          <p:cNvSpPr>
            <a:spLocks noGrp="1"/>
          </p:cNvSpPr>
          <p:nvPr>
            <p:ph type="title"/>
          </p:nvPr>
        </p:nvSpPr>
        <p:spPr>
          <a:xfrm>
            <a:off x="839041" y="456528"/>
            <a:ext cx="3932160" cy="1601448"/>
          </a:xfrm>
        </p:spPr>
        <p:txBody>
          <a:bodyPr anchor="b"/>
          <a:lstStyle>
            <a:lvl1pPr>
              <a:defRPr sz="2903"/>
            </a:lvl1pPr>
          </a:lstStyle>
          <a:p>
            <a:r>
              <a:rPr lang="fr-FR"/>
              <a:t>Modifiez le style du titre</a:t>
            </a:r>
          </a:p>
        </p:txBody>
      </p:sp>
      <p:sp>
        <p:nvSpPr>
          <p:cNvPr id="3" name="Espace réservé du contenu 2">
            <a:extLst>
              <a:ext uri="{FF2B5EF4-FFF2-40B4-BE49-F238E27FC236}">
                <a16:creationId xmlns:a16="http://schemas.microsoft.com/office/drawing/2014/main" id="{37B239EA-4094-2E42-6708-9D7A1241BB31}"/>
              </a:ext>
            </a:extLst>
          </p:cNvPr>
          <p:cNvSpPr>
            <a:spLocks noGrp="1"/>
          </p:cNvSpPr>
          <p:nvPr>
            <p:ph idx="1"/>
          </p:nvPr>
        </p:nvSpPr>
        <p:spPr>
          <a:xfrm>
            <a:off x="5184001" y="987944"/>
            <a:ext cx="617088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957A469-6031-203F-AB26-41D9142F5ED6}"/>
              </a:ext>
            </a:extLst>
          </p:cNvPr>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6B253B8-F1CF-3667-8DC5-08376A9271E6}"/>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891D8349-D94E-E826-B401-C4F8C6A637B9}"/>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5C99DED4-7C5F-9F46-8939-A98270458D9B}"/>
              </a:ext>
            </a:extLst>
          </p:cNvPr>
          <p:cNvSpPr>
            <a:spLocks noGrp="1"/>
          </p:cNvSpPr>
          <p:nvPr>
            <p:ph type="sldNum" sz="quarter" idx="12"/>
          </p:nvPr>
        </p:nvSpPr>
        <p:spPr/>
        <p:txBody>
          <a:bodyPr/>
          <a:lstStyle/>
          <a:p>
            <a:pPr lvl="0"/>
            <a:fld id="{8C8B5CD2-403F-4B14-B9E1-A27880516CBE}" type="slidenum">
              <a:t>‹N°›</a:t>
            </a:fld>
            <a:endParaRPr lang="fr-FR"/>
          </a:p>
        </p:txBody>
      </p:sp>
    </p:spTree>
    <p:extLst>
      <p:ext uri="{BB962C8B-B14F-4D97-AF65-F5344CB8AC3E}">
        <p14:creationId xmlns:p14="http://schemas.microsoft.com/office/powerpoint/2010/main" val="3778596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CADB68-E95A-1787-874D-8827397CE769}"/>
              </a:ext>
            </a:extLst>
          </p:cNvPr>
          <p:cNvSpPr>
            <a:spLocks noGrp="1"/>
          </p:cNvSpPr>
          <p:nvPr>
            <p:ph type="title"/>
          </p:nvPr>
        </p:nvSpPr>
        <p:spPr>
          <a:xfrm>
            <a:off x="839041" y="456528"/>
            <a:ext cx="3932160" cy="1601448"/>
          </a:xfrm>
        </p:spPr>
        <p:txBody>
          <a:bodyPr anchor="b"/>
          <a:lstStyle>
            <a:lvl1pPr>
              <a:defRPr sz="2903"/>
            </a:lvl1pPr>
          </a:lstStyle>
          <a:p>
            <a:r>
              <a:rPr lang="fr-FR"/>
              <a:t>Modifiez le style du titre</a:t>
            </a:r>
          </a:p>
        </p:txBody>
      </p:sp>
      <p:sp>
        <p:nvSpPr>
          <p:cNvPr id="3" name="Espace réservé pour une image  2">
            <a:extLst>
              <a:ext uri="{FF2B5EF4-FFF2-40B4-BE49-F238E27FC236}">
                <a16:creationId xmlns:a16="http://schemas.microsoft.com/office/drawing/2014/main" id="{47C19057-712E-44CE-E341-4F18A8EA92AE}"/>
              </a:ext>
            </a:extLst>
          </p:cNvPr>
          <p:cNvSpPr>
            <a:spLocks noGrp="1"/>
          </p:cNvSpPr>
          <p:nvPr>
            <p:ph type="pic" idx="1"/>
          </p:nvPr>
        </p:nvSpPr>
        <p:spPr>
          <a:xfrm>
            <a:off x="5184001" y="987944"/>
            <a:ext cx="6170880" cy="487347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fr-FR"/>
          </a:p>
        </p:txBody>
      </p:sp>
      <p:sp>
        <p:nvSpPr>
          <p:cNvPr id="4" name="Espace réservé du texte 3">
            <a:extLst>
              <a:ext uri="{FF2B5EF4-FFF2-40B4-BE49-F238E27FC236}">
                <a16:creationId xmlns:a16="http://schemas.microsoft.com/office/drawing/2014/main" id="{65A43387-3708-DB06-B58A-2EF01424C606}"/>
              </a:ext>
            </a:extLst>
          </p:cNvPr>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51D0163-8EC7-5146-5853-6E7A7B47D8AC}"/>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E10B98B5-52A5-3456-612C-0193A4FFBC67}"/>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8831F06E-14E3-5691-465D-3B703D323C37}"/>
              </a:ext>
            </a:extLst>
          </p:cNvPr>
          <p:cNvSpPr>
            <a:spLocks noGrp="1"/>
          </p:cNvSpPr>
          <p:nvPr>
            <p:ph type="sldNum" sz="quarter" idx="12"/>
          </p:nvPr>
        </p:nvSpPr>
        <p:spPr/>
        <p:txBody>
          <a:bodyPr/>
          <a:lstStyle/>
          <a:p>
            <a:pPr lvl="0"/>
            <a:fld id="{FF37894C-1139-4FD8-A2C3-BB3F3FA8E1DB}" type="slidenum">
              <a:t>‹N°›</a:t>
            </a:fld>
            <a:endParaRPr lang="fr-FR"/>
          </a:p>
        </p:txBody>
      </p:sp>
    </p:spTree>
    <p:extLst>
      <p:ext uri="{BB962C8B-B14F-4D97-AF65-F5344CB8AC3E}">
        <p14:creationId xmlns:p14="http://schemas.microsoft.com/office/powerpoint/2010/main" val="2633774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624A8-8510-2657-7C4D-95EB9B8CBD9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A3F86D9-B202-DB4D-8ED2-58B2F11EB54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6847440-B1B1-D294-609F-F05E23BA00BC}"/>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4DB27D0C-9338-62E6-DCB3-3EF2BC6A5EAD}"/>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4C9D131D-2266-3920-0B9A-4F1D3B478AF5}"/>
              </a:ext>
            </a:extLst>
          </p:cNvPr>
          <p:cNvSpPr>
            <a:spLocks noGrp="1"/>
          </p:cNvSpPr>
          <p:nvPr>
            <p:ph type="sldNum" sz="quarter" idx="12"/>
          </p:nvPr>
        </p:nvSpPr>
        <p:spPr/>
        <p:txBody>
          <a:bodyPr/>
          <a:lstStyle/>
          <a:p>
            <a:pPr lvl="0"/>
            <a:fld id="{74652DB0-EBFD-4A50-9721-5C57D57E8406}" type="slidenum">
              <a:t>‹N°›</a:t>
            </a:fld>
            <a:endParaRPr lang="fr-FR"/>
          </a:p>
        </p:txBody>
      </p:sp>
    </p:spTree>
    <p:extLst>
      <p:ext uri="{BB962C8B-B14F-4D97-AF65-F5344CB8AC3E}">
        <p14:creationId xmlns:p14="http://schemas.microsoft.com/office/powerpoint/2010/main" val="599397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BFF7882-D095-A2C4-0F31-FDA34E394330}"/>
              </a:ext>
            </a:extLst>
          </p:cNvPr>
          <p:cNvSpPr>
            <a:spLocks noGrp="1"/>
          </p:cNvSpPr>
          <p:nvPr>
            <p:ph type="title" orient="vert"/>
          </p:nvPr>
        </p:nvSpPr>
        <p:spPr>
          <a:xfrm>
            <a:off x="8839680" y="273629"/>
            <a:ext cx="2741760" cy="5857095"/>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CABE9D2-878B-9D57-3A27-DCE8293EB3F5}"/>
              </a:ext>
            </a:extLst>
          </p:cNvPr>
          <p:cNvSpPr>
            <a:spLocks noGrp="1"/>
          </p:cNvSpPr>
          <p:nvPr>
            <p:ph type="body" orient="vert" idx="1"/>
          </p:nvPr>
        </p:nvSpPr>
        <p:spPr>
          <a:xfrm>
            <a:off x="608641" y="273629"/>
            <a:ext cx="8046719" cy="585709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C358975-06FF-1E6C-F267-EC3C7E9274C6}"/>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B1E4961C-5EC2-255E-DD75-9E1465B934D9}"/>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215F5C57-F36B-0BE1-728B-8931B53F7F24}"/>
              </a:ext>
            </a:extLst>
          </p:cNvPr>
          <p:cNvSpPr>
            <a:spLocks noGrp="1"/>
          </p:cNvSpPr>
          <p:nvPr>
            <p:ph type="sldNum" sz="quarter" idx="12"/>
          </p:nvPr>
        </p:nvSpPr>
        <p:spPr/>
        <p:txBody>
          <a:bodyPr/>
          <a:lstStyle/>
          <a:p>
            <a:pPr lvl="0"/>
            <a:fld id="{E6975AE9-CD73-4681-8FD9-E171D4104424}" type="slidenum">
              <a:t>‹N°›</a:t>
            </a:fld>
            <a:endParaRPr lang="fr-FR"/>
          </a:p>
        </p:txBody>
      </p:sp>
    </p:spTree>
    <p:extLst>
      <p:ext uri="{BB962C8B-B14F-4D97-AF65-F5344CB8AC3E}">
        <p14:creationId xmlns:p14="http://schemas.microsoft.com/office/powerpoint/2010/main" val="2213611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 contenu numéro">
  <p:cSld name="Diapo contenu numéro">
    <p:spTree>
      <p:nvGrpSpPr>
        <p:cNvPr id="1" name="Shape 27"/>
        <p:cNvGrpSpPr/>
        <p:nvPr/>
      </p:nvGrpSpPr>
      <p:grpSpPr>
        <a:xfrm>
          <a:off x="0" y="0"/>
          <a:ext cx="0" cy="0"/>
          <a:chOff x="0" y="0"/>
          <a:chExt cx="0" cy="0"/>
        </a:xfrm>
      </p:grpSpPr>
      <p:sp>
        <p:nvSpPr>
          <p:cNvPr id="28" name="Google Shape;28;p72"/>
          <p:cNvSpPr/>
          <p:nvPr/>
        </p:nvSpPr>
        <p:spPr>
          <a:xfrm>
            <a:off x="0" y="0"/>
            <a:ext cx="12192000" cy="1268760"/>
          </a:xfrm>
          <a:prstGeom prst="rect">
            <a:avLst/>
          </a:prstGeom>
          <a:solidFill>
            <a:srgbClr val="6300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Open Sans"/>
              <a:ea typeface="Open Sans"/>
              <a:cs typeface="Open Sans"/>
              <a:sym typeface="Open Sans"/>
            </a:endParaRPr>
          </a:p>
        </p:txBody>
      </p:sp>
      <p:pic>
        <p:nvPicPr>
          <p:cNvPr id="29" name="Google Shape;29;p72"/>
          <p:cNvPicPr preferRelativeResize="0"/>
          <p:nvPr/>
        </p:nvPicPr>
        <p:blipFill rotWithShape="1">
          <a:blip r:embed="rId2">
            <a:alphaModFix/>
          </a:blip>
          <a:srcRect/>
          <a:stretch/>
        </p:blipFill>
        <p:spPr>
          <a:xfrm>
            <a:off x="10767645" y="188760"/>
            <a:ext cx="1225075" cy="1080000"/>
          </a:xfrm>
          <a:prstGeom prst="rect">
            <a:avLst/>
          </a:prstGeom>
          <a:noFill/>
          <a:ln>
            <a:noFill/>
          </a:ln>
        </p:spPr>
      </p:pic>
      <p:sp>
        <p:nvSpPr>
          <p:cNvPr id="30" name="Google Shape;30;p72"/>
          <p:cNvSpPr txBox="1">
            <a:spLocks noGrp="1"/>
          </p:cNvSpPr>
          <p:nvPr>
            <p:ph type="title"/>
          </p:nvPr>
        </p:nvSpPr>
        <p:spPr>
          <a:xfrm>
            <a:off x="623392" y="274638"/>
            <a:ext cx="10177131" cy="56207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72"/>
          <p:cNvSpPr txBox="1">
            <a:spLocks noGrp="1"/>
          </p:cNvSpPr>
          <p:nvPr>
            <p:ph type="sldNum" idx="12"/>
          </p:nvPr>
        </p:nvSpPr>
        <p:spPr>
          <a:xfrm>
            <a:off x="84960" y="6303386"/>
            <a:ext cx="53843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63003C"/>
                </a:solidFill>
                <a:latin typeface="Calibri"/>
                <a:ea typeface="Calibri"/>
                <a:cs typeface="Calibri"/>
                <a:sym typeface="Calibri"/>
              </a:defRPr>
            </a:lvl1pPr>
            <a:lvl2pPr marL="0" lvl="1" indent="0" algn="r">
              <a:spcBef>
                <a:spcPts val="0"/>
              </a:spcBef>
              <a:buNone/>
              <a:defRPr sz="1000">
                <a:solidFill>
                  <a:srgbClr val="63003C"/>
                </a:solidFill>
                <a:latin typeface="Calibri"/>
                <a:ea typeface="Calibri"/>
                <a:cs typeface="Calibri"/>
                <a:sym typeface="Calibri"/>
              </a:defRPr>
            </a:lvl2pPr>
            <a:lvl3pPr marL="0" lvl="2" indent="0" algn="r">
              <a:spcBef>
                <a:spcPts val="0"/>
              </a:spcBef>
              <a:buNone/>
              <a:defRPr sz="1000">
                <a:solidFill>
                  <a:srgbClr val="63003C"/>
                </a:solidFill>
                <a:latin typeface="Calibri"/>
                <a:ea typeface="Calibri"/>
                <a:cs typeface="Calibri"/>
                <a:sym typeface="Calibri"/>
              </a:defRPr>
            </a:lvl3pPr>
            <a:lvl4pPr marL="0" lvl="3" indent="0" algn="r">
              <a:spcBef>
                <a:spcPts val="0"/>
              </a:spcBef>
              <a:buNone/>
              <a:defRPr sz="1000">
                <a:solidFill>
                  <a:srgbClr val="63003C"/>
                </a:solidFill>
                <a:latin typeface="Calibri"/>
                <a:ea typeface="Calibri"/>
                <a:cs typeface="Calibri"/>
                <a:sym typeface="Calibri"/>
              </a:defRPr>
            </a:lvl4pPr>
            <a:lvl5pPr marL="0" lvl="4" indent="0" algn="r">
              <a:spcBef>
                <a:spcPts val="0"/>
              </a:spcBef>
              <a:buNone/>
              <a:defRPr sz="1000">
                <a:solidFill>
                  <a:srgbClr val="63003C"/>
                </a:solidFill>
                <a:latin typeface="Calibri"/>
                <a:ea typeface="Calibri"/>
                <a:cs typeface="Calibri"/>
                <a:sym typeface="Calibri"/>
              </a:defRPr>
            </a:lvl5pPr>
            <a:lvl6pPr marL="0" lvl="5" indent="0" algn="r">
              <a:spcBef>
                <a:spcPts val="0"/>
              </a:spcBef>
              <a:buNone/>
              <a:defRPr sz="1000">
                <a:solidFill>
                  <a:srgbClr val="63003C"/>
                </a:solidFill>
                <a:latin typeface="Calibri"/>
                <a:ea typeface="Calibri"/>
                <a:cs typeface="Calibri"/>
                <a:sym typeface="Calibri"/>
              </a:defRPr>
            </a:lvl6pPr>
            <a:lvl7pPr marL="0" lvl="6" indent="0" algn="r">
              <a:spcBef>
                <a:spcPts val="0"/>
              </a:spcBef>
              <a:buNone/>
              <a:defRPr sz="1000">
                <a:solidFill>
                  <a:srgbClr val="63003C"/>
                </a:solidFill>
                <a:latin typeface="Calibri"/>
                <a:ea typeface="Calibri"/>
                <a:cs typeface="Calibri"/>
                <a:sym typeface="Calibri"/>
              </a:defRPr>
            </a:lvl7pPr>
            <a:lvl8pPr marL="0" lvl="7" indent="0" algn="r">
              <a:spcBef>
                <a:spcPts val="0"/>
              </a:spcBef>
              <a:buNone/>
              <a:defRPr sz="1000">
                <a:solidFill>
                  <a:srgbClr val="63003C"/>
                </a:solidFill>
                <a:latin typeface="Calibri"/>
                <a:ea typeface="Calibri"/>
                <a:cs typeface="Calibri"/>
                <a:sym typeface="Calibri"/>
              </a:defRPr>
            </a:lvl8pPr>
            <a:lvl9pPr marL="0" lvl="8" indent="0" algn="r">
              <a:spcBef>
                <a:spcPts val="0"/>
              </a:spcBef>
              <a:buNone/>
              <a:defRPr sz="1000">
                <a:solidFill>
                  <a:srgbClr val="63003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
        <p:nvSpPr>
          <p:cNvPr id="32" name="Google Shape;32;p72"/>
          <p:cNvSpPr txBox="1">
            <a:spLocks noGrp="1"/>
          </p:cNvSpPr>
          <p:nvPr>
            <p:ph type="body" idx="1"/>
          </p:nvPr>
        </p:nvSpPr>
        <p:spPr>
          <a:xfrm>
            <a:off x="623392" y="1556792"/>
            <a:ext cx="10177131" cy="4641124"/>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400"/>
              </a:spcBef>
              <a:spcAft>
                <a:spcPts val="0"/>
              </a:spcAft>
              <a:buClr>
                <a:srgbClr val="63003C"/>
              </a:buClr>
              <a:buSzPts val="4200"/>
              <a:buFont typeface="Calibri"/>
              <a:buAutoNum type="arabicPeriod"/>
              <a:defRPr/>
            </a:lvl1pPr>
            <a:lvl2pPr marL="914400" lvl="1" indent="-381000" algn="l">
              <a:lnSpc>
                <a:spcPct val="90000"/>
              </a:lnSpc>
              <a:spcBef>
                <a:spcPts val="500"/>
              </a:spcBef>
              <a:spcAft>
                <a:spcPts val="0"/>
              </a:spcAft>
              <a:buClr>
                <a:srgbClr val="63003C"/>
              </a:buClr>
              <a:buSzPts val="2400"/>
              <a:buChar char="•"/>
              <a:defRPr/>
            </a:lvl2pPr>
            <a:lvl3pPr marL="1371600" lvl="2" indent="-355600" algn="l">
              <a:lnSpc>
                <a:spcPct val="90000"/>
              </a:lnSpc>
              <a:spcBef>
                <a:spcPts val="500"/>
              </a:spcBef>
              <a:spcAft>
                <a:spcPts val="0"/>
              </a:spcAft>
              <a:buClr>
                <a:srgbClr val="63003C"/>
              </a:buClr>
              <a:buSzPts val="2000"/>
              <a:buChar char="•"/>
              <a:defRPr/>
            </a:lvl3pPr>
            <a:lvl4pPr marL="1828800" lvl="3" indent="-342900" algn="l">
              <a:lnSpc>
                <a:spcPct val="90000"/>
              </a:lnSpc>
              <a:spcBef>
                <a:spcPts val="500"/>
              </a:spcBef>
              <a:spcAft>
                <a:spcPts val="0"/>
              </a:spcAft>
              <a:buClr>
                <a:srgbClr val="63003C"/>
              </a:buClr>
              <a:buSzPts val="1800"/>
              <a:buChar char="•"/>
              <a:defRPr/>
            </a:lvl4pPr>
            <a:lvl5pPr marL="2286000" lvl="4" indent="-342900" algn="l">
              <a:lnSpc>
                <a:spcPct val="90000"/>
              </a:lnSpc>
              <a:spcBef>
                <a:spcPts val="500"/>
              </a:spcBef>
              <a:spcAft>
                <a:spcPts val="0"/>
              </a:spcAft>
              <a:buClr>
                <a:srgbClr val="63003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72"/>
          <p:cNvPicPr preferRelativeResize="0"/>
          <p:nvPr/>
        </p:nvPicPr>
        <p:blipFill rotWithShape="1">
          <a:blip r:embed="rId2">
            <a:alphaModFix/>
          </a:blip>
          <a:srcRect/>
          <a:stretch/>
        </p:blipFill>
        <p:spPr>
          <a:xfrm>
            <a:off x="10767645" y="1700808"/>
            <a:ext cx="1225075" cy="1080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Image">
  <p:cSld name="1_Image">
    <p:spTree>
      <p:nvGrpSpPr>
        <p:cNvPr id="1" name="Shape 34"/>
        <p:cNvGrpSpPr/>
        <p:nvPr/>
      </p:nvGrpSpPr>
      <p:grpSpPr>
        <a:xfrm>
          <a:off x="0" y="0"/>
          <a:ext cx="0" cy="0"/>
          <a:chOff x="0" y="0"/>
          <a:chExt cx="0" cy="0"/>
        </a:xfrm>
      </p:grpSpPr>
      <p:sp>
        <p:nvSpPr>
          <p:cNvPr id="35" name="Google Shape;35;p73"/>
          <p:cNvSpPr/>
          <p:nvPr/>
        </p:nvSpPr>
        <p:spPr>
          <a:xfrm>
            <a:off x="0" y="0"/>
            <a:ext cx="12192000" cy="1088791"/>
          </a:xfrm>
          <a:prstGeom prst="rect">
            <a:avLst/>
          </a:prstGeom>
          <a:solidFill>
            <a:srgbClr val="63004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 name="Google Shape;36;p73"/>
          <p:cNvPicPr preferRelativeResize="0"/>
          <p:nvPr/>
        </p:nvPicPr>
        <p:blipFill rotWithShape="1">
          <a:blip r:embed="rId2">
            <a:alphaModFix/>
          </a:blip>
          <a:srcRect t="-1" b="-13346"/>
          <a:stretch/>
        </p:blipFill>
        <p:spPr>
          <a:xfrm>
            <a:off x="11136560" y="-4666"/>
            <a:ext cx="864096" cy="1224136"/>
          </a:xfrm>
          <a:prstGeom prst="rect">
            <a:avLst/>
          </a:prstGeom>
          <a:noFill/>
          <a:ln>
            <a:noFill/>
          </a:ln>
        </p:spPr>
      </p:pic>
      <p:sp>
        <p:nvSpPr>
          <p:cNvPr id="37" name="Google Shape;37;p73"/>
          <p:cNvSpPr/>
          <p:nvPr/>
        </p:nvSpPr>
        <p:spPr>
          <a:xfrm>
            <a:off x="10272464" y="6057344"/>
            <a:ext cx="1743693" cy="54000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 name="Google Shape;38;p73"/>
          <p:cNvPicPr preferRelativeResize="0"/>
          <p:nvPr/>
        </p:nvPicPr>
        <p:blipFill rotWithShape="1">
          <a:blip r:embed="rId3">
            <a:alphaModFix/>
          </a:blip>
          <a:srcRect/>
          <a:stretch/>
        </p:blipFill>
        <p:spPr>
          <a:xfrm>
            <a:off x="10695976" y="6144273"/>
            <a:ext cx="1311645" cy="453079"/>
          </a:xfrm>
          <a:prstGeom prst="rect">
            <a:avLst/>
          </a:prstGeom>
          <a:noFill/>
          <a:ln>
            <a:noFill/>
          </a:ln>
        </p:spPr>
      </p:pic>
      <p:sp>
        <p:nvSpPr>
          <p:cNvPr id="39" name="Google Shape;39;p73"/>
          <p:cNvSpPr/>
          <p:nvPr/>
        </p:nvSpPr>
        <p:spPr>
          <a:xfrm>
            <a:off x="10344472" y="6057344"/>
            <a:ext cx="1824085" cy="54000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 name="Google Shape;40;p73"/>
          <p:cNvPicPr preferRelativeResize="0"/>
          <p:nvPr/>
        </p:nvPicPr>
        <p:blipFill rotWithShape="1">
          <a:blip r:embed="rId3">
            <a:alphaModFix/>
          </a:blip>
          <a:srcRect/>
          <a:stretch/>
        </p:blipFill>
        <p:spPr>
          <a:xfrm>
            <a:off x="10697977" y="6039794"/>
            <a:ext cx="1311645" cy="453079"/>
          </a:xfrm>
          <a:prstGeom prst="rect">
            <a:avLst/>
          </a:prstGeom>
          <a:noFill/>
          <a:ln>
            <a:noFill/>
          </a:ln>
        </p:spPr>
      </p:pic>
      <p:sp>
        <p:nvSpPr>
          <p:cNvPr id="41" name="Google Shape;41;p73"/>
          <p:cNvSpPr/>
          <p:nvPr/>
        </p:nvSpPr>
        <p:spPr>
          <a:xfrm>
            <a:off x="123825" y="1196751"/>
            <a:ext cx="11944350" cy="5544617"/>
          </a:xfrm>
          <a:prstGeom prst="rect">
            <a:avLst/>
          </a:prstGeom>
          <a:noFill/>
          <a:ln w="76200" cap="flat" cmpd="sng">
            <a:solidFill>
              <a:srgbClr val="6300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73"/>
          <p:cNvSpPr txBox="1">
            <a:spLocks noGrp="1"/>
          </p:cNvSpPr>
          <p:nvPr>
            <p:ph type="title"/>
          </p:nvPr>
        </p:nvSpPr>
        <p:spPr>
          <a:xfrm>
            <a:off x="335360" y="290546"/>
            <a:ext cx="11856640" cy="7621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4400"/>
              <a:buFont typeface="Calibri"/>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43"/>
        <p:cNvGrpSpPr/>
        <p:nvPr/>
      </p:nvGrpSpPr>
      <p:grpSpPr>
        <a:xfrm>
          <a:off x="0" y="0"/>
          <a:ext cx="0" cy="0"/>
          <a:chOff x="0" y="0"/>
          <a:chExt cx="0" cy="0"/>
        </a:xfrm>
      </p:grpSpPr>
      <p:sp>
        <p:nvSpPr>
          <p:cNvPr id="44" name="Google Shape;44;p8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8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 name="Google Shape;46;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pic>
        <p:nvPicPr>
          <p:cNvPr id="49" name="Google Shape;49;p82"/>
          <p:cNvPicPr preferRelativeResize="0"/>
          <p:nvPr/>
        </p:nvPicPr>
        <p:blipFill rotWithShape="1">
          <a:blip r:embed="rId2">
            <a:alphaModFix/>
          </a:blip>
          <a:srcRect/>
          <a:stretch/>
        </p:blipFill>
        <p:spPr>
          <a:xfrm>
            <a:off x="10620632" y="62201"/>
            <a:ext cx="1495699" cy="88575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50"/>
        <p:cNvGrpSpPr/>
        <p:nvPr/>
      </p:nvGrpSpPr>
      <p:grpSpPr>
        <a:xfrm>
          <a:off x="0" y="0"/>
          <a:ext cx="0" cy="0"/>
          <a:chOff x="0" y="0"/>
          <a:chExt cx="0" cy="0"/>
        </a:xfrm>
      </p:grpSpPr>
      <p:sp>
        <p:nvSpPr>
          <p:cNvPr id="51" name="Google Shape;51;p8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8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56"/>
        <p:cNvGrpSpPr/>
        <p:nvPr/>
      </p:nvGrpSpPr>
      <p:grpSpPr>
        <a:xfrm>
          <a:off x="0" y="0"/>
          <a:ext cx="0" cy="0"/>
          <a:chOff x="0" y="0"/>
          <a:chExt cx="0" cy="0"/>
        </a:xfrm>
      </p:grpSpPr>
      <p:sp>
        <p:nvSpPr>
          <p:cNvPr id="57" name="Google Shape;57;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8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8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63"/>
        <p:cNvGrpSpPr/>
        <p:nvPr/>
      </p:nvGrpSpPr>
      <p:grpSpPr>
        <a:xfrm>
          <a:off x="0" y="0"/>
          <a:ext cx="0" cy="0"/>
          <a:chOff x="0" y="0"/>
          <a:chExt cx="0" cy="0"/>
        </a:xfrm>
      </p:grpSpPr>
      <p:sp>
        <p:nvSpPr>
          <p:cNvPr id="64" name="Google Shape;64;p8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8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8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8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8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72"/>
        <p:cNvGrpSpPr/>
        <p:nvPr/>
      </p:nvGrpSpPr>
      <p:grpSpPr>
        <a:xfrm>
          <a:off x="0" y="0"/>
          <a:ext cx="0" cy="0"/>
          <a:chOff x="0" y="0"/>
          <a:chExt cx="0" cy="0"/>
        </a:xfrm>
      </p:grpSpPr>
      <p:sp>
        <p:nvSpPr>
          <p:cNvPr id="73" name="Google Shape;73;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E0E56CF-21B3-8D66-1164-93BC0190971C}"/>
              </a:ext>
            </a:extLst>
          </p:cNvPr>
          <p:cNvSpPr txBox="1">
            <a:spLocks noGrp="1"/>
          </p:cNvSpPr>
          <p:nvPr>
            <p:ph type="title"/>
          </p:nvPr>
        </p:nvSpPr>
        <p:spPr>
          <a:xfrm>
            <a:off x="609561" y="273352"/>
            <a:ext cx="10971684" cy="1145009"/>
          </a:xfrm>
          <a:prstGeom prst="rect">
            <a:avLst/>
          </a:prstGeom>
          <a:noFill/>
          <a:ln>
            <a:noFill/>
          </a:ln>
        </p:spPr>
        <p:txBody>
          <a:bodyPr lIns="0" tIns="0" rIns="0" bIns="0" anchor="ctr"/>
          <a:lstStyle/>
          <a:p>
            <a:endParaRPr lang="fr-FR"/>
          </a:p>
        </p:txBody>
      </p:sp>
      <p:sp>
        <p:nvSpPr>
          <p:cNvPr id="3" name="Espace réservé du texte 2">
            <a:extLst>
              <a:ext uri="{FF2B5EF4-FFF2-40B4-BE49-F238E27FC236}">
                <a16:creationId xmlns:a16="http://schemas.microsoft.com/office/drawing/2014/main" id="{F7CD602A-B383-DF21-F163-86F8A1BDF28D}"/>
              </a:ext>
            </a:extLst>
          </p:cNvPr>
          <p:cNvSpPr txBox="1">
            <a:spLocks noGrp="1"/>
          </p:cNvSpPr>
          <p:nvPr>
            <p:ph type="body" idx="1"/>
          </p:nvPr>
        </p:nvSpPr>
        <p:spPr>
          <a:xfrm>
            <a:off x="609561" y="1604841"/>
            <a:ext cx="10971684" cy="4526148"/>
          </a:xfrm>
          <a:prstGeom prst="rect">
            <a:avLst/>
          </a:prstGeom>
          <a:noFill/>
          <a:ln>
            <a:noFill/>
          </a:ln>
        </p:spPr>
        <p:txBody>
          <a:bodyPr lIns="0" tIns="0" rIns="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9AF4FAE-F463-D26C-BBC4-293B888CEDD6}"/>
              </a:ext>
            </a:extLst>
          </p:cNvPr>
          <p:cNvSpPr txBox="1">
            <a:spLocks noGrp="1"/>
          </p:cNvSpPr>
          <p:nvPr>
            <p:ph type="dt" sz="half" idx="2"/>
          </p:nvPr>
        </p:nvSpPr>
        <p:spPr>
          <a:xfrm>
            <a:off x="609561" y="6247906"/>
            <a:ext cx="2840124" cy="472896"/>
          </a:xfrm>
          <a:prstGeom prst="rect">
            <a:avLst/>
          </a:prstGeom>
          <a:noFill/>
          <a:ln>
            <a:noFill/>
          </a:ln>
        </p:spPr>
        <p:txBody>
          <a:bodyPr lIns="0" tIns="0" rIns="0" bIns="0" anchorCtr="0">
            <a:noAutofit/>
          </a:bodyPr>
          <a:lstStyle>
            <a:lvl1pPr lvl="0" rtl="0" hangingPunct="0">
              <a:buNone/>
              <a:tabLst/>
              <a:defRPr lang="fr-FR" sz="1270" kern="1200">
                <a:latin typeface="Times New Roman" pitchFamily="18"/>
                <a:ea typeface="Arial Unicode MS" pitchFamily="2"/>
                <a:cs typeface="Tahoma" pitchFamily="2"/>
              </a:defRPr>
            </a:lvl1pPr>
          </a:lstStyle>
          <a:p>
            <a:pPr lvl="0"/>
            <a:endParaRPr lang="fr-FR"/>
          </a:p>
        </p:txBody>
      </p:sp>
      <p:sp>
        <p:nvSpPr>
          <p:cNvPr id="5" name="Espace réservé du pied de page 4">
            <a:extLst>
              <a:ext uri="{FF2B5EF4-FFF2-40B4-BE49-F238E27FC236}">
                <a16:creationId xmlns:a16="http://schemas.microsoft.com/office/drawing/2014/main" id="{ADD8C362-4451-C6B6-AF38-1DFD7148B3B1}"/>
              </a:ext>
            </a:extLst>
          </p:cNvPr>
          <p:cNvSpPr txBox="1">
            <a:spLocks noGrp="1"/>
          </p:cNvSpPr>
          <p:nvPr>
            <p:ph type="ftr" sz="quarter" idx="3"/>
          </p:nvPr>
        </p:nvSpPr>
        <p:spPr>
          <a:xfrm>
            <a:off x="4169405" y="6247906"/>
            <a:ext cx="3864189" cy="472896"/>
          </a:xfrm>
          <a:prstGeom prst="rect">
            <a:avLst/>
          </a:prstGeom>
          <a:noFill/>
          <a:ln>
            <a:noFill/>
          </a:ln>
        </p:spPr>
        <p:txBody>
          <a:bodyPr lIns="0" tIns="0" rIns="0" bIns="0" anchorCtr="0">
            <a:noAutofit/>
          </a:bodyPr>
          <a:lstStyle>
            <a:lvl1pPr lvl="0" algn="ctr" rtl="0" hangingPunct="0">
              <a:buNone/>
              <a:tabLst/>
              <a:defRPr lang="fr-FR" sz="1270" kern="1200">
                <a:latin typeface="Times New Roman" pitchFamily="18"/>
                <a:ea typeface="Arial Unicode MS" pitchFamily="2"/>
                <a:cs typeface="Tahoma" pitchFamily="2"/>
              </a:defRPr>
            </a:lvl1pPr>
          </a:lstStyle>
          <a:p>
            <a:pPr lvl="0"/>
            <a:endParaRPr lang="fr-FR"/>
          </a:p>
        </p:txBody>
      </p:sp>
      <p:sp>
        <p:nvSpPr>
          <p:cNvPr id="6" name="Espace réservé du numéro de diapositive 5">
            <a:extLst>
              <a:ext uri="{FF2B5EF4-FFF2-40B4-BE49-F238E27FC236}">
                <a16:creationId xmlns:a16="http://schemas.microsoft.com/office/drawing/2014/main" id="{7CB90C3A-3565-5F38-EAA5-EF0D35F415EF}"/>
              </a:ext>
            </a:extLst>
          </p:cNvPr>
          <p:cNvSpPr txBox="1">
            <a:spLocks noGrp="1"/>
          </p:cNvSpPr>
          <p:nvPr>
            <p:ph type="sldNum" sz="quarter" idx="4"/>
          </p:nvPr>
        </p:nvSpPr>
        <p:spPr>
          <a:xfrm>
            <a:off x="8741122" y="6247906"/>
            <a:ext cx="2840124" cy="472896"/>
          </a:xfrm>
          <a:prstGeom prst="rect">
            <a:avLst/>
          </a:prstGeom>
          <a:noFill/>
          <a:ln>
            <a:noFill/>
          </a:ln>
        </p:spPr>
        <p:txBody>
          <a:bodyPr lIns="0" tIns="0" rIns="0" bIns="0" anchorCtr="0">
            <a:noAutofit/>
          </a:bodyPr>
          <a:lstStyle>
            <a:lvl1pPr lvl="0" algn="r" rtl="0" hangingPunct="0">
              <a:buNone/>
              <a:tabLst/>
              <a:defRPr lang="fr-FR" sz="1270" kern="1200">
                <a:latin typeface="Times New Roman" pitchFamily="18"/>
                <a:ea typeface="Arial Unicode MS" pitchFamily="2"/>
                <a:cs typeface="Tahoma" pitchFamily="2"/>
              </a:defRPr>
            </a:lvl1pPr>
          </a:lstStyle>
          <a:p>
            <a:pPr lvl="0"/>
            <a:fld id="{7C90E574-9562-4B82-B59F-8F46DE71C16A}" type="slidenum">
              <a:t>‹N°›</a:t>
            </a:fld>
            <a:endParaRPr lang="fr-FR"/>
          </a:p>
        </p:txBody>
      </p:sp>
    </p:spTree>
    <p:extLst>
      <p:ext uri="{BB962C8B-B14F-4D97-AF65-F5344CB8AC3E}">
        <p14:creationId xmlns:p14="http://schemas.microsoft.com/office/powerpoint/2010/main" val="241202083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rtl="0" hangingPunct="0">
        <a:tabLst/>
        <a:defRPr lang="fr-FR" sz="3992" b="0" i="0" u="none" strike="noStrike" kern="1200">
          <a:ln>
            <a:noFill/>
          </a:ln>
          <a:latin typeface="Arial" pitchFamily="18"/>
        </a:defRPr>
      </a:lvl1pPr>
    </p:titleStyle>
    <p:bodyStyle>
      <a:lvl1pPr rtl="0" hangingPunct="0">
        <a:spcBef>
          <a:spcPts val="0"/>
        </a:spcBef>
        <a:spcAft>
          <a:spcPts val="1286"/>
        </a:spcAft>
        <a:tabLst/>
        <a:defRPr lang="fr-FR" sz="2903" b="0" i="0" u="none" strike="noStrike" kern="1200">
          <a:ln>
            <a:noFill/>
          </a:ln>
          <a:latin typeface="Arial" pitchFamily="18"/>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fr-FR"/>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7.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4.jpg"/><Relationship Id="rId7"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2.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74.gif"/><Relationship Id="rId5" Type="http://schemas.openxmlformats.org/officeDocument/2006/relationships/image" Target="../media/image73.png"/><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75.jp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
          <p:cNvSpPr/>
          <p:nvPr/>
        </p:nvSpPr>
        <p:spPr>
          <a:xfrm>
            <a:off x="1456765" y="2499314"/>
            <a:ext cx="9278470"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4800" b="0" i="0" u="none" strike="noStrike" cap="none">
                <a:solidFill>
                  <a:schemeClr val="dk1"/>
                </a:solidFill>
                <a:latin typeface="Calibri"/>
                <a:ea typeface="Calibri"/>
                <a:cs typeface="Calibri"/>
                <a:sym typeface="Calibri"/>
              </a:rPr>
              <a:t>Devenir des anciens élèves</a:t>
            </a:r>
            <a:endParaRPr/>
          </a:p>
          <a:p>
            <a:pPr marL="0" marR="0" lvl="0" indent="0" algn="ctr" rtl="0">
              <a:spcBef>
                <a:spcPts val="0"/>
              </a:spcBef>
              <a:spcAft>
                <a:spcPts val="0"/>
              </a:spcAft>
              <a:buNone/>
            </a:pPr>
            <a:r>
              <a:rPr lang="fr-FR" sz="4800" b="0" i="0" u="none" strike="noStrike" cap="none">
                <a:solidFill>
                  <a:schemeClr val="dk1"/>
                </a:solidFill>
                <a:latin typeface="Calibri"/>
                <a:ea typeface="Calibri"/>
                <a:cs typeface="Calibri"/>
                <a:sym typeface="Calibri"/>
              </a:rPr>
              <a:t>du Lycée Blaise Pascal d’Orsay</a:t>
            </a:r>
            <a:endParaRPr/>
          </a:p>
          <a:p>
            <a:pPr marL="0" marR="0" lvl="0" indent="0" algn="ctr" rtl="0">
              <a:spcBef>
                <a:spcPts val="0"/>
              </a:spcBef>
              <a:spcAft>
                <a:spcPts val="0"/>
              </a:spcAft>
              <a:buNone/>
            </a:pPr>
            <a:r>
              <a:rPr lang="fr-FR" sz="4800" b="0" i="0" u="none" strike="noStrike" cap="none">
                <a:solidFill>
                  <a:schemeClr val="dk1"/>
                </a:solidFill>
                <a:latin typeface="Calibri"/>
                <a:ea typeface="Calibri"/>
                <a:cs typeface="Calibri"/>
                <a:sym typeface="Calibri"/>
              </a:rPr>
              <a:t>Promotion du Bac 202</a:t>
            </a:r>
            <a:r>
              <a:rPr lang="fr-FR" sz="4800">
                <a:solidFill>
                  <a:schemeClr val="dk1"/>
                </a:solidFill>
                <a:latin typeface="Calibri"/>
                <a:ea typeface="Calibri"/>
                <a:cs typeface="Calibri"/>
                <a:sym typeface="Calibri"/>
              </a:rPr>
              <a:t>5</a:t>
            </a:r>
            <a:endParaRPr sz="4800" b="0" i="0" u="none" strike="noStrike" cap="none">
              <a:solidFill>
                <a:schemeClr val="dk1"/>
              </a:solidFill>
              <a:latin typeface="Calibri"/>
              <a:ea typeface="Calibri"/>
              <a:cs typeface="Calibri"/>
              <a:sym typeface="Calibri"/>
            </a:endParaRPr>
          </a:p>
        </p:txBody>
      </p:sp>
      <p:pic>
        <p:nvPicPr>
          <p:cNvPr id="235" name="Google Shape;235;p1"/>
          <p:cNvPicPr preferRelativeResize="0"/>
          <p:nvPr/>
        </p:nvPicPr>
        <p:blipFill rotWithShape="1">
          <a:blip r:embed="rId3">
            <a:alphaModFix/>
          </a:blip>
          <a:srcRect/>
          <a:stretch/>
        </p:blipFill>
        <p:spPr>
          <a:xfrm>
            <a:off x="4657800" y="591390"/>
            <a:ext cx="2589530" cy="1533525"/>
          </a:xfrm>
          <a:prstGeom prst="rect">
            <a:avLst/>
          </a:prstGeom>
          <a:noFill/>
          <a:ln>
            <a:noFill/>
          </a:ln>
        </p:spPr>
      </p:pic>
      <p:sp>
        <p:nvSpPr>
          <p:cNvPr id="236" name="Google Shape;236;p1"/>
          <p:cNvSpPr/>
          <p:nvPr/>
        </p:nvSpPr>
        <p:spPr>
          <a:xfrm>
            <a:off x="7531014" y="6355755"/>
            <a:ext cx="44571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cap="none">
                <a:solidFill>
                  <a:schemeClr val="dk1"/>
                </a:solidFill>
                <a:latin typeface="Calibri"/>
                <a:ea typeface="Calibri"/>
                <a:cs typeface="Calibri"/>
                <a:sym typeface="Calibri"/>
              </a:rPr>
              <a:t>1</a:t>
            </a:r>
            <a:r>
              <a:rPr lang="fr-FR" sz="1800">
                <a:solidFill>
                  <a:schemeClr val="dk1"/>
                </a:solidFill>
                <a:latin typeface="Calibri"/>
                <a:ea typeface="Calibri"/>
                <a:cs typeface="Calibri"/>
                <a:sym typeface="Calibri"/>
              </a:rPr>
              <a:t>3</a:t>
            </a:r>
            <a:r>
              <a:rPr lang="fr-FR" sz="1800" b="0" i="0" u="none" strike="noStrike" cap="none">
                <a:solidFill>
                  <a:schemeClr val="dk1"/>
                </a:solidFill>
                <a:latin typeface="Calibri"/>
                <a:ea typeface="Calibri"/>
                <a:cs typeface="Calibri"/>
                <a:sym typeface="Calibri"/>
              </a:rPr>
              <a:t> Décembre 202</a:t>
            </a:r>
            <a:r>
              <a:rPr lang="fr-FR" sz="1800">
                <a:solidFill>
                  <a:schemeClr val="dk1"/>
                </a:solidFill>
                <a:latin typeface="Calibri"/>
                <a:ea typeface="Calibri"/>
                <a:cs typeface="Calibri"/>
                <a:sym typeface="Calibri"/>
              </a:rPr>
              <a:t>5</a:t>
            </a:r>
            <a:r>
              <a:rPr lang="fr-FR" sz="1800" b="0" i="0" u="none" strike="noStrike" cap="none">
                <a:solidFill>
                  <a:schemeClr val="dk1"/>
                </a:solidFill>
                <a:latin typeface="Calibri"/>
                <a:ea typeface="Calibri"/>
                <a:cs typeface="Calibri"/>
                <a:sym typeface="Calibri"/>
              </a:rPr>
              <a:t>, Lycée Blaise Pascal, Orsay</a:t>
            </a:r>
            <a:endParaRPr sz="1800">
              <a:solidFill>
                <a:schemeClr val="dk1"/>
              </a:solidFill>
              <a:latin typeface="Calibri"/>
              <a:ea typeface="Calibri"/>
              <a:cs typeface="Calibri"/>
              <a:sym typeface="Calibri"/>
            </a:endParaRPr>
          </a:p>
        </p:txBody>
      </p:sp>
      <p:sp>
        <p:nvSpPr>
          <p:cNvPr id="237" name="Google Shape;237;p1"/>
          <p:cNvSpPr/>
          <p:nvPr/>
        </p:nvSpPr>
        <p:spPr>
          <a:xfrm>
            <a:off x="9994605" y="0"/>
            <a:ext cx="2197395" cy="107388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9"/>
          <p:cNvPicPr preferRelativeResize="0"/>
          <p:nvPr/>
        </p:nvPicPr>
        <p:blipFill>
          <a:blip r:embed="rId3">
            <a:alphaModFix/>
          </a:blip>
          <a:stretch>
            <a:fillRect/>
          </a:stretch>
        </p:blipFill>
        <p:spPr>
          <a:xfrm>
            <a:off x="76200" y="947950"/>
            <a:ext cx="11998024" cy="5910050"/>
          </a:xfrm>
          <a:prstGeom prst="rect">
            <a:avLst/>
          </a:prstGeom>
          <a:noFill/>
          <a:ln>
            <a:noFill/>
          </a:ln>
        </p:spPr>
      </p:pic>
      <p:sp>
        <p:nvSpPr>
          <p:cNvPr id="306" name="Google Shape;306;p9"/>
          <p:cNvSpPr txBox="1"/>
          <p:nvPr/>
        </p:nvSpPr>
        <p:spPr>
          <a:xfrm>
            <a:off x="3944470" y="3802807"/>
            <a:ext cx="5838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43%</a:t>
            </a:r>
            <a:endParaRPr/>
          </a:p>
        </p:txBody>
      </p:sp>
      <p:sp>
        <p:nvSpPr>
          <p:cNvPr id="307" name="Google Shape;307;p9"/>
          <p:cNvSpPr txBox="1"/>
          <p:nvPr/>
        </p:nvSpPr>
        <p:spPr>
          <a:xfrm>
            <a:off x="3340177" y="2433334"/>
            <a:ext cx="928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37,2%</a:t>
            </a:r>
            <a:endParaRPr/>
          </a:p>
        </p:txBody>
      </p:sp>
      <p:sp>
        <p:nvSpPr>
          <p:cNvPr id="308" name="Google Shape;308;p9"/>
          <p:cNvSpPr txBox="1"/>
          <p:nvPr/>
        </p:nvSpPr>
        <p:spPr>
          <a:xfrm>
            <a:off x="7887119" y="2538553"/>
            <a:ext cx="583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20%</a:t>
            </a:r>
            <a:endParaRPr/>
          </a:p>
        </p:txBody>
      </p:sp>
      <p:sp>
        <p:nvSpPr>
          <p:cNvPr id="309" name="Google Shape;309;p9"/>
          <p:cNvSpPr txBox="1"/>
          <p:nvPr/>
        </p:nvSpPr>
        <p:spPr>
          <a:xfrm>
            <a:off x="9201894" y="3839147"/>
            <a:ext cx="5838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10%</a:t>
            </a:r>
            <a:endParaRPr/>
          </a:p>
        </p:txBody>
      </p:sp>
      <p:sp>
        <p:nvSpPr>
          <p:cNvPr id="310" name="Google Shape;310;p9"/>
          <p:cNvSpPr txBox="1"/>
          <p:nvPr/>
        </p:nvSpPr>
        <p:spPr>
          <a:xfrm>
            <a:off x="10806731" y="3839150"/>
            <a:ext cx="709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6,3%</a:t>
            </a:r>
            <a:endParaRPr/>
          </a:p>
        </p:txBody>
      </p:sp>
      <p:sp>
        <p:nvSpPr>
          <p:cNvPr id="311" name="Google Shape;311;p9"/>
          <p:cNvSpPr txBox="1"/>
          <p:nvPr/>
        </p:nvSpPr>
        <p:spPr>
          <a:xfrm>
            <a:off x="10806717" y="2526325"/>
            <a:ext cx="791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8,2%</a:t>
            </a:r>
            <a:endParaRPr/>
          </a:p>
        </p:txBody>
      </p:sp>
      <p:sp>
        <p:nvSpPr>
          <p:cNvPr id="312" name="Google Shape;312;p9"/>
          <p:cNvSpPr txBox="1"/>
          <p:nvPr/>
        </p:nvSpPr>
        <p:spPr>
          <a:xfrm>
            <a:off x="9826320" y="1481944"/>
            <a:ext cx="13708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IEP, Ecoles,…</a:t>
            </a:r>
            <a:endParaRPr/>
          </a:p>
        </p:txBody>
      </p:sp>
      <p:cxnSp>
        <p:nvCxnSpPr>
          <p:cNvPr id="313" name="Google Shape;313;p9"/>
          <p:cNvCxnSpPr/>
          <p:nvPr/>
        </p:nvCxnSpPr>
        <p:spPr>
          <a:xfrm>
            <a:off x="10806713" y="1879829"/>
            <a:ext cx="557695" cy="673287"/>
          </a:xfrm>
          <a:prstGeom prst="straightConnector1">
            <a:avLst/>
          </a:prstGeom>
          <a:noFill/>
          <a:ln w="9525" cap="flat" cmpd="sng">
            <a:solidFill>
              <a:schemeClr val="accent1"/>
            </a:solidFill>
            <a:prstDash val="solid"/>
            <a:miter lim="800000"/>
            <a:headEnd type="none" w="sm" len="sm"/>
            <a:tailEnd type="triangle" w="med" len="med"/>
          </a:ln>
        </p:spPr>
      </p:cxnSp>
      <p:sp>
        <p:nvSpPr>
          <p:cNvPr id="314" name="Google Shape;314;p9"/>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Comparaison niveau national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0"/>
          <p:cNvSpPr txBox="1"/>
          <p:nvPr/>
        </p:nvSpPr>
        <p:spPr>
          <a:xfrm>
            <a:off x="0" y="-19049"/>
            <a:ext cx="10515600" cy="948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Enseignements de Spécialité</a:t>
            </a:r>
            <a:endParaRPr/>
          </a:p>
        </p:txBody>
      </p:sp>
      <p:pic>
        <p:nvPicPr>
          <p:cNvPr id="322" name="Google Shape;322;p10"/>
          <p:cNvPicPr preferRelativeResize="0"/>
          <p:nvPr/>
        </p:nvPicPr>
        <p:blipFill>
          <a:blip r:embed="rId3">
            <a:alphaModFix/>
          </a:blip>
          <a:stretch>
            <a:fillRect/>
          </a:stretch>
        </p:blipFill>
        <p:spPr>
          <a:xfrm>
            <a:off x="973250" y="892300"/>
            <a:ext cx="10061874" cy="5986475"/>
          </a:xfrm>
          <a:prstGeom prst="rect">
            <a:avLst/>
          </a:prstGeom>
          <a:noFill/>
          <a:ln>
            <a:noFill/>
          </a:ln>
        </p:spPr>
      </p:pic>
      <p:sp>
        <p:nvSpPr>
          <p:cNvPr id="323" name="Google Shape;323;p10"/>
          <p:cNvSpPr/>
          <p:nvPr/>
        </p:nvSpPr>
        <p:spPr>
          <a:xfrm>
            <a:off x="3167792" y="6362075"/>
            <a:ext cx="719100" cy="4332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10"/>
          <p:cNvSpPr/>
          <p:nvPr/>
        </p:nvSpPr>
        <p:spPr>
          <a:xfrm>
            <a:off x="2407375" y="5046274"/>
            <a:ext cx="719100" cy="17490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10"/>
          <p:cNvSpPr/>
          <p:nvPr/>
        </p:nvSpPr>
        <p:spPr>
          <a:xfrm>
            <a:off x="4649597" y="5915646"/>
            <a:ext cx="719100" cy="4332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6" name="Google Shape;326;p10"/>
          <p:cNvSpPr/>
          <p:nvPr/>
        </p:nvSpPr>
        <p:spPr>
          <a:xfrm>
            <a:off x="5429542" y="5046271"/>
            <a:ext cx="719100" cy="4332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7" name="Google Shape;327;p10"/>
          <p:cNvSpPr/>
          <p:nvPr/>
        </p:nvSpPr>
        <p:spPr>
          <a:xfrm>
            <a:off x="6253275" y="5708075"/>
            <a:ext cx="608100" cy="2076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 name="Google Shape;328;p10"/>
          <p:cNvSpPr/>
          <p:nvPr/>
        </p:nvSpPr>
        <p:spPr>
          <a:xfrm>
            <a:off x="6977175" y="5271875"/>
            <a:ext cx="608100" cy="2076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10"/>
          <p:cNvSpPr/>
          <p:nvPr/>
        </p:nvSpPr>
        <p:spPr>
          <a:xfrm>
            <a:off x="7673347" y="5708071"/>
            <a:ext cx="719100" cy="4332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0" name="Google Shape;330;p10"/>
          <p:cNvSpPr/>
          <p:nvPr/>
        </p:nvSpPr>
        <p:spPr>
          <a:xfrm>
            <a:off x="9204425" y="5915650"/>
            <a:ext cx="608100" cy="2076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p10"/>
          <p:cNvSpPr/>
          <p:nvPr/>
        </p:nvSpPr>
        <p:spPr>
          <a:xfrm>
            <a:off x="3930500" y="5046275"/>
            <a:ext cx="719100" cy="2076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10"/>
          <p:cNvSpPr/>
          <p:nvPr/>
        </p:nvSpPr>
        <p:spPr>
          <a:xfrm>
            <a:off x="3152925" y="5046275"/>
            <a:ext cx="719100" cy="869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1"/>
          <p:cNvSpPr txBox="1">
            <a:spLocks noGrp="1"/>
          </p:cNvSpPr>
          <p:nvPr>
            <p:ph type="title"/>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r-FR"/>
              <a:t>Options facultatives en Terminale </a:t>
            </a:r>
            <a:endParaRPr/>
          </a:p>
        </p:txBody>
      </p:sp>
      <p:sp>
        <p:nvSpPr>
          <p:cNvPr id="340" name="Google Shape;340;p11"/>
          <p:cNvSpPr txBox="1"/>
          <p:nvPr/>
        </p:nvSpPr>
        <p:spPr>
          <a:xfrm>
            <a:off x="1285000" y="1686800"/>
            <a:ext cx="8305800" cy="4641300"/>
          </a:xfrm>
          <a:prstGeom prst="rect">
            <a:avLst/>
          </a:prstGeom>
          <a:noFill/>
          <a:ln>
            <a:noFill/>
          </a:ln>
        </p:spPr>
        <p:txBody>
          <a:bodyPr spcFirstLastPara="1" wrap="square" lIns="91425" tIns="91425" rIns="91425" bIns="91425" anchor="t" anchorCtr="0">
            <a:noAutofit/>
          </a:bodyPr>
          <a:lstStyle/>
          <a:p>
            <a:pPr marL="457200" lvl="0" indent="-374650" algn="just">
              <a:lnSpc>
                <a:spcPct val="150000"/>
              </a:lnSpc>
              <a:buClr>
                <a:schemeClr val="dk1"/>
              </a:buClr>
              <a:buSzPts val="2300"/>
              <a:buFont typeface="Arial" panose="020B0604020202020204" pitchFamily="34" charset="0"/>
              <a:buChar char="•"/>
            </a:pPr>
            <a:r>
              <a:rPr lang="fr-F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MATEX	Mathématiques Expertes</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lvl="0" indent="-374650" algn="just">
              <a:lnSpc>
                <a:spcPct val="150000"/>
              </a:lnSpc>
              <a:buClr>
                <a:schemeClr val="dk1"/>
              </a:buClr>
              <a:buSzPts val="2300"/>
              <a:buFont typeface="Arial" panose="020B0604020202020204" pitchFamily="34" charset="0"/>
              <a:buChar char="•"/>
            </a:pPr>
            <a:r>
              <a:rPr lang="fr-F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MATCO	Mathématiques Complémentaires</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lvl="0" indent="-374650" algn="just">
              <a:lnSpc>
                <a:spcPct val="150000"/>
              </a:lnSpc>
              <a:buClr>
                <a:schemeClr val="dk1"/>
              </a:buClr>
              <a:buSzPts val="2300"/>
              <a:buFont typeface="Arial" panose="020B0604020202020204" pitchFamily="34" charset="0"/>
              <a:buChar char="•"/>
            </a:pPr>
            <a:r>
              <a:rPr lang="fr-F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DGEMC	Droit et grands enjeux du monde contemporain</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lvl="0" indent="-374650" algn="just">
              <a:lnSpc>
                <a:spcPct val="150000"/>
              </a:lnSpc>
              <a:buClr>
                <a:schemeClr val="dk1"/>
              </a:buClr>
              <a:buSzPts val="2300"/>
              <a:buFont typeface="Arial" panose="020B0604020202020204" pitchFamily="34" charset="0"/>
              <a:buChar char="•"/>
            </a:pPr>
            <a:r>
              <a:rPr lang="fr-F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LCALA	Langues et Cultures de l'Antiquité - LATIN</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lvl="0" indent="-374650" algn="just">
              <a:lnSpc>
                <a:spcPct val="150000"/>
              </a:lnSpc>
              <a:buClr>
                <a:schemeClr val="dk1"/>
              </a:buClr>
              <a:buSzPts val="2300"/>
              <a:buFont typeface="Arial" panose="020B0604020202020204" pitchFamily="34" charset="0"/>
              <a:buChar char="•"/>
            </a:pPr>
            <a:r>
              <a:rPr lang="fr-F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LCAGR	Langues et Cultures de l'Antiquité - GREC</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lvl="0" indent="-374650" algn="just">
              <a:lnSpc>
                <a:spcPct val="150000"/>
              </a:lnSpc>
              <a:buClr>
                <a:schemeClr val="dk1"/>
              </a:buClr>
              <a:buSzPts val="2300"/>
              <a:buFont typeface="Arial" panose="020B0604020202020204" pitchFamily="34" charset="0"/>
              <a:buChar char="•"/>
            </a:pPr>
            <a:r>
              <a:rPr lang="fr-F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EPS		Sport</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indent="-374650" algn="just">
              <a:lnSpc>
                <a:spcPct val="150000"/>
              </a:lnSpc>
              <a:buClr>
                <a:schemeClr val="dk1"/>
              </a:buClr>
              <a:buSzPts val="2300"/>
              <a:buFont typeface="Arial" panose="020B0604020202020204" pitchFamily="34" charset="0"/>
              <a:buChar char="•"/>
            </a:pPr>
            <a:r>
              <a:rPr lang="fr-F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MUSIQ	Musique</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indent="-374650" algn="just">
              <a:lnSpc>
                <a:spcPct val="150000"/>
              </a:lnSpc>
              <a:buClr>
                <a:schemeClr val="dk1"/>
              </a:buClr>
              <a:buSzPts val="2300"/>
              <a:buFont typeface="Arial" panose="020B0604020202020204" pitchFamily="34" charset="0"/>
              <a:buChar char="•"/>
            </a:pPr>
            <a:r>
              <a:rPr lang="fr-F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ESP3	Espagnol LV3</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indent="-374650" algn="just">
              <a:lnSpc>
                <a:spcPct val="150000"/>
              </a:lnSpc>
              <a:buClr>
                <a:schemeClr val="dk1"/>
              </a:buClr>
              <a:buSzPts val="2300"/>
              <a:buFont typeface="Arial" panose="020B0604020202020204" pitchFamily="34" charset="0"/>
              <a:buChar char="•"/>
            </a:pPr>
            <a:r>
              <a:rPr lang="fr-F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POR3	Portugais LV3</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indent="-374650" algn="just">
              <a:lnSpc>
                <a:spcPct val="150000"/>
              </a:lnSpc>
              <a:buClr>
                <a:schemeClr val="dk1"/>
              </a:buClr>
              <a:buSzPts val="2300"/>
              <a:buFont typeface="Arial" panose="020B0604020202020204" pitchFamily="34" charset="0"/>
              <a:buChar char="•"/>
            </a:pPr>
            <a:r>
              <a:rPr lang="fr-F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RUS3	Russe LV3</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2"/>
          <p:cNvSpPr txBox="1">
            <a:spLocks noGrp="1"/>
          </p:cNvSpPr>
          <p:nvPr>
            <p:ph type="title"/>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r-FR"/>
              <a:t>Options facultatives en Terminale </a:t>
            </a:r>
            <a:endParaRPr/>
          </a:p>
        </p:txBody>
      </p:sp>
      <p:pic>
        <p:nvPicPr>
          <p:cNvPr id="349" name="Google Shape;349;p12"/>
          <p:cNvPicPr preferRelativeResize="0"/>
          <p:nvPr/>
        </p:nvPicPr>
        <p:blipFill>
          <a:blip r:embed="rId3">
            <a:alphaModFix/>
          </a:blip>
          <a:stretch>
            <a:fillRect/>
          </a:stretch>
        </p:blipFill>
        <p:spPr>
          <a:xfrm>
            <a:off x="483700" y="1069500"/>
            <a:ext cx="10975224" cy="5483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3"/>
          <p:cNvSpPr txBox="1">
            <a:spLocks noGrp="1"/>
          </p:cNvSpPr>
          <p:nvPr>
            <p:ph type="title"/>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r-FR"/>
              <a:t>Brevet de Technicien Supérieur (BTS)</a:t>
            </a:r>
            <a:endParaRPr/>
          </a:p>
        </p:txBody>
      </p:sp>
      <p:sp>
        <p:nvSpPr>
          <p:cNvPr id="356" name="Google Shape;356;p13"/>
          <p:cNvSpPr/>
          <p:nvPr/>
        </p:nvSpPr>
        <p:spPr>
          <a:xfrm>
            <a:off x="7091575" y="2232050"/>
            <a:ext cx="5011200" cy="3139281"/>
          </a:xfrm>
          <a:prstGeom prst="rect">
            <a:avLst/>
          </a:prstGeom>
          <a:noFill/>
          <a:ln>
            <a:noFill/>
          </a:ln>
        </p:spPr>
        <p:txBody>
          <a:bodyPr spcFirstLastPara="1" wrap="square" lIns="91425" tIns="45700" rIns="91425" bIns="45700" anchor="t" anchorCtr="0">
            <a:spAutoFit/>
          </a:bodyPr>
          <a:lstStyle/>
          <a:p>
            <a:pPr marL="457200" marR="0" lvl="0" indent="-342900" algn="l" rtl="0">
              <a:spcBef>
                <a:spcPts val="0"/>
              </a:spcBef>
              <a:spcAft>
                <a:spcPts val="0"/>
              </a:spcAft>
              <a:buClr>
                <a:schemeClr val="dk1"/>
              </a:buClr>
              <a:buSzPts val="1800"/>
              <a:buFont typeface="Arial" panose="020B0604020202020204" pitchFamily="34" charset="0"/>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Biologie médicale</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marR="0" lvl="0" indent="-342900" algn="l" rtl="0">
              <a:spcBef>
                <a:spcPts val="0"/>
              </a:spcBef>
              <a:spcAft>
                <a:spcPts val="0"/>
              </a:spcAft>
              <a:buClr>
                <a:schemeClr val="dk1"/>
              </a:buClr>
              <a:buSzPts val="1800"/>
              <a:buFont typeface="Arial" panose="020B0604020202020204" pitchFamily="34" charset="0"/>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Commerce International</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marR="0" lvl="0" indent="-342900" algn="l" rtl="0">
              <a:spcBef>
                <a:spcPts val="0"/>
              </a:spcBef>
              <a:spcAft>
                <a:spcPts val="0"/>
              </a:spcAft>
              <a:buClr>
                <a:schemeClr val="dk1"/>
              </a:buClr>
              <a:buSzPts val="1800"/>
              <a:buFont typeface="Arial" panose="020B0604020202020204" pitchFamily="34" charset="0"/>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Comptabilité et Gestion (3 étudiants)</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marR="0" lvl="0" indent="-342900" algn="l" rtl="0">
              <a:spcBef>
                <a:spcPts val="0"/>
              </a:spcBef>
              <a:spcAft>
                <a:spcPts val="0"/>
              </a:spcAft>
              <a:buClr>
                <a:schemeClr val="dk1"/>
              </a:buClr>
              <a:buSzPts val="1800"/>
              <a:buFont typeface="Arial" panose="020B0604020202020204" pitchFamily="34" charset="0"/>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Economie Sociale Familiale</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marR="0" lvl="0" indent="-342900" algn="l" rtl="0">
              <a:spcBef>
                <a:spcPts val="0"/>
              </a:spcBef>
              <a:spcAft>
                <a:spcPts val="0"/>
              </a:spcAft>
              <a:buClr>
                <a:schemeClr val="dk1"/>
              </a:buClr>
              <a:buSzPts val="1800"/>
              <a:buFont typeface="Arial" panose="020B0604020202020204" pitchFamily="34" charset="0"/>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Négociation et Digitalisation de la Relation Client</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marR="0" lvl="0" indent="-342900" algn="l" rtl="0">
              <a:spcBef>
                <a:spcPts val="0"/>
              </a:spcBef>
              <a:spcAft>
                <a:spcPts val="0"/>
              </a:spcAft>
              <a:buClr>
                <a:schemeClr val="dk1"/>
              </a:buClr>
              <a:buSzPts val="1800"/>
              <a:buFont typeface="Arial" panose="020B0604020202020204" pitchFamily="34" charset="0"/>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Opticien-Lunetier</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marR="0" lvl="0" indent="-342900" algn="l" rtl="0">
              <a:spcBef>
                <a:spcPts val="0"/>
              </a:spcBef>
              <a:spcAft>
                <a:spcPts val="0"/>
              </a:spcAft>
              <a:buClr>
                <a:schemeClr val="dk1"/>
              </a:buClr>
              <a:buSzPts val="1800"/>
              <a:buFont typeface="Arial" panose="020B0604020202020204" pitchFamily="34" charset="0"/>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Professions Immobilières</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marR="0" lvl="0" indent="-342900" algn="l" rtl="0">
              <a:spcBef>
                <a:spcPts val="0"/>
              </a:spcBef>
              <a:spcAft>
                <a:spcPts val="0"/>
              </a:spcAft>
              <a:buClr>
                <a:schemeClr val="dk1"/>
              </a:buClr>
              <a:buSzPts val="1800"/>
              <a:buFont typeface="Arial" panose="020B0604020202020204" pitchFamily="34" charset="0"/>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Services Informatiques aux Organisations (2 étudiants)</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endParaRPr>
          </a:p>
          <a:p>
            <a:pPr marL="457200" marR="0" lvl="0" indent="-342900" algn="l" rtl="0">
              <a:spcBef>
                <a:spcPts val="0"/>
              </a:spcBef>
              <a:spcAft>
                <a:spcPts val="0"/>
              </a:spcAft>
              <a:buClr>
                <a:schemeClr val="dk1"/>
              </a:buClr>
              <a:buSzPts val="1800"/>
              <a:buFont typeface="Arial" panose="020B0604020202020204" pitchFamily="34" charset="0"/>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Son</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358" name="Google Shape;358;p13"/>
          <p:cNvPicPr preferRelativeResize="0"/>
          <p:nvPr/>
        </p:nvPicPr>
        <p:blipFill>
          <a:blip r:embed="rId3">
            <a:alphaModFix/>
          </a:blip>
          <a:stretch>
            <a:fillRect/>
          </a:stretch>
        </p:blipFill>
        <p:spPr>
          <a:xfrm>
            <a:off x="-3" y="1501875"/>
            <a:ext cx="6876376" cy="44637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4"/>
          <p:cNvSpPr txBox="1"/>
          <p:nvPr/>
        </p:nvSpPr>
        <p:spPr>
          <a:xfrm>
            <a:off x="0" y="1"/>
            <a:ext cx="10515600" cy="947956"/>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Bachelors Universitaires de Technologie (BUT)</a:t>
            </a:r>
            <a:endParaRPr/>
          </a:p>
        </p:txBody>
      </p:sp>
      <p:sp>
        <p:nvSpPr>
          <p:cNvPr id="365" name="Google Shape;365;p14"/>
          <p:cNvSpPr/>
          <p:nvPr/>
        </p:nvSpPr>
        <p:spPr>
          <a:xfrm>
            <a:off x="1147827" y="5408436"/>
            <a:ext cx="5230800" cy="133878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fr-FR" sz="1800" dirty="0">
                <a:solidFill>
                  <a:schemeClr val="dk1"/>
                </a:solidFill>
                <a:latin typeface="Calibri"/>
                <a:ea typeface="Calibri"/>
                <a:cs typeface="Calibri"/>
                <a:sym typeface="Calibri"/>
              </a:rPr>
              <a:t>GC	Génie Chimique</a:t>
            </a:r>
            <a:endParaRPr dirty="0"/>
          </a:p>
          <a:p>
            <a:pPr marL="0" marR="0" lvl="0" indent="0" algn="l" rtl="0">
              <a:lnSpc>
                <a:spcPct val="150000"/>
              </a:lnSpc>
              <a:spcBef>
                <a:spcPts val="0"/>
              </a:spcBef>
              <a:spcAft>
                <a:spcPts val="0"/>
              </a:spcAft>
              <a:buNone/>
            </a:pPr>
            <a:r>
              <a:rPr lang="fr-FR" sz="1800" dirty="0">
                <a:solidFill>
                  <a:schemeClr val="dk1"/>
                </a:solidFill>
                <a:latin typeface="Calibri"/>
                <a:ea typeface="Calibri"/>
                <a:cs typeface="Calibri"/>
                <a:sym typeface="Calibri"/>
              </a:rPr>
              <a:t>GEA	</a:t>
            </a:r>
            <a:r>
              <a:rPr lang="fr-FR" sz="1600" dirty="0">
                <a:solidFill>
                  <a:schemeClr val="dk1"/>
                </a:solidFill>
                <a:latin typeface="Calibri"/>
                <a:ea typeface="Calibri"/>
                <a:cs typeface="Calibri"/>
                <a:sym typeface="Calibri"/>
              </a:rPr>
              <a:t>Gestion des Entreprises &amp; des Administrations</a:t>
            </a:r>
            <a:endParaRPr sz="16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fr-FR" sz="1800" dirty="0">
                <a:solidFill>
                  <a:schemeClr val="dk1"/>
                </a:solidFill>
                <a:latin typeface="Calibri"/>
                <a:ea typeface="Calibri"/>
                <a:cs typeface="Calibri"/>
                <a:sym typeface="Calibri"/>
              </a:rPr>
              <a:t>GEII	</a:t>
            </a:r>
            <a:r>
              <a:rPr lang="fr-FR" sz="1600" dirty="0">
                <a:solidFill>
                  <a:schemeClr val="dk1"/>
                </a:solidFill>
                <a:latin typeface="Calibri"/>
                <a:ea typeface="Calibri"/>
                <a:cs typeface="Calibri"/>
                <a:sym typeface="Calibri"/>
              </a:rPr>
              <a:t>Génie Electrique et Informatique Industrielle </a:t>
            </a:r>
            <a:endParaRPr dirty="0"/>
          </a:p>
        </p:txBody>
      </p:sp>
      <p:pic>
        <p:nvPicPr>
          <p:cNvPr id="367" name="Google Shape;367;p14"/>
          <p:cNvPicPr preferRelativeResize="0"/>
          <p:nvPr/>
        </p:nvPicPr>
        <p:blipFill>
          <a:blip r:embed="rId3">
            <a:alphaModFix/>
          </a:blip>
          <a:stretch>
            <a:fillRect/>
          </a:stretch>
        </p:blipFill>
        <p:spPr>
          <a:xfrm>
            <a:off x="1998725" y="947948"/>
            <a:ext cx="7794701" cy="4419676"/>
          </a:xfrm>
          <a:prstGeom prst="rect">
            <a:avLst/>
          </a:prstGeom>
          <a:noFill/>
          <a:ln>
            <a:noFill/>
          </a:ln>
        </p:spPr>
      </p:pic>
      <p:sp>
        <p:nvSpPr>
          <p:cNvPr id="368" name="Google Shape;368;p14"/>
          <p:cNvSpPr/>
          <p:nvPr/>
        </p:nvSpPr>
        <p:spPr>
          <a:xfrm>
            <a:off x="6575575" y="5144637"/>
            <a:ext cx="4691700" cy="16434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fr-FR" sz="1800" dirty="0">
                <a:solidFill>
                  <a:schemeClr val="dk1"/>
                </a:solidFill>
                <a:latin typeface="Calibri"/>
                <a:ea typeface="Calibri"/>
                <a:cs typeface="Calibri"/>
                <a:sym typeface="Calibri"/>
              </a:rPr>
              <a:t>MMI 	Métiers du Multimédia et de l’Internet</a:t>
            </a:r>
            <a:endParaRPr sz="18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fr-FR" sz="1800" dirty="0">
                <a:solidFill>
                  <a:schemeClr val="dk1"/>
                </a:solidFill>
                <a:latin typeface="Calibri"/>
                <a:ea typeface="Calibri"/>
                <a:cs typeface="Calibri"/>
                <a:sym typeface="Calibri"/>
              </a:rPr>
              <a:t>MP	Mesures Physiques</a:t>
            </a:r>
            <a:endParaRPr sz="18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fr-FR" sz="1800" dirty="0">
                <a:solidFill>
                  <a:schemeClr val="dk1"/>
                </a:solidFill>
                <a:latin typeface="Calibri"/>
                <a:ea typeface="Calibri"/>
                <a:cs typeface="Calibri"/>
                <a:sym typeface="Calibri"/>
              </a:rPr>
              <a:t>R&amp;T 	Réseaux et Télécommunications</a:t>
            </a:r>
            <a:endParaRPr sz="18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fr-FR" sz="1800" dirty="0" err="1">
                <a:solidFill>
                  <a:schemeClr val="dk1"/>
                </a:solidFill>
                <a:latin typeface="Calibri"/>
                <a:ea typeface="Calibri"/>
                <a:cs typeface="Calibri"/>
                <a:sym typeface="Calibri"/>
              </a:rPr>
              <a:t>TdC</a:t>
            </a:r>
            <a:r>
              <a:rPr lang="fr-FR" sz="1800" dirty="0">
                <a:solidFill>
                  <a:schemeClr val="dk1"/>
                </a:solidFill>
                <a:latin typeface="Calibri"/>
                <a:ea typeface="Calibri"/>
                <a:cs typeface="Calibri"/>
                <a:sym typeface="Calibri"/>
              </a:rPr>
              <a:t>	Techniques de Commercialisation </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5"/>
          <p:cNvSpPr txBox="1"/>
          <p:nvPr/>
        </p:nvSpPr>
        <p:spPr>
          <a:xfrm>
            <a:off x="0" y="1"/>
            <a:ext cx="10515600" cy="947956"/>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Bachelors Universitaires de Technologie (BUT)</a:t>
            </a:r>
            <a:endParaRPr/>
          </a:p>
        </p:txBody>
      </p:sp>
      <p:sp>
        <p:nvSpPr>
          <p:cNvPr id="375" name="Google Shape;375;p15"/>
          <p:cNvSpPr/>
          <p:nvPr/>
        </p:nvSpPr>
        <p:spPr>
          <a:xfrm>
            <a:off x="3774831" y="1438031"/>
            <a:ext cx="2321169" cy="49471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7" name="Google Shape;377;p15"/>
          <p:cNvPicPr preferRelativeResize="0"/>
          <p:nvPr/>
        </p:nvPicPr>
        <p:blipFill>
          <a:blip r:embed="rId3">
            <a:alphaModFix/>
          </a:blip>
          <a:stretch>
            <a:fillRect/>
          </a:stretch>
        </p:blipFill>
        <p:spPr>
          <a:xfrm>
            <a:off x="0" y="1386963"/>
            <a:ext cx="6511100" cy="3504612"/>
          </a:xfrm>
          <a:prstGeom prst="rect">
            <a:avLst/>
          </a:prstGeom>
          <a:noFill/>
          <a:ln>
            <a:noFill/>
          </a:ln>
        </p:spPr>
      </p:pic>
      <p:pic>
        <p:nvPicPr>
          <p:cNvPr id="378" name="Google Shape;378;p15"/>
          <p:cNvPicPr preferRelativeResize="0"/>
          <p:nvPr/>
        </p:nvPicPr>
        <p:blipFill rotWithShape="1">
          <a:blip r:embed="rId4">
            <a:alphaModFix/>
          </a:blip>
          <a:srcRect b="44842"/>
          <a:stretch/>
        </p:blipFill>
        <p:spPr>
          <a:xfrm>
            <a:off x="1343350" y="5169373"/>
            <a:ext cx="1475100" cy="1575325"/>
          </a:xfrm>
          <a:prstGeom prst="rect">
            <a:avLst/>
          </a:prstGeom>
          <a:solidFill>
            <a:schemeClr val="lt1"/>
          </a:solidFill>
          <a:ln w="12700" cap="flat" cmpd="sng">
            <a:solidFill>
              <a:schemeClr val="lt1"/>
            </a:solidFill>
            <a:prstDash val="solid"/>
            <a:miter lim="8000"/>
            <a:headEnd type="none" w="sm" len="sm"/>
            <a:tailEnd type="none" w="sm" len="sm"/>
          </a:ln>
        </p:spPr>
      </p:pic>
      <p:pic>
        <p:nvPicPr>
          <p:cNvPr id="379" name="Google Shape;379;p15"/>
          <p:cNvPicPr preferRelativeResize="0"/>
          <p:nvPr/>
        </p:nvPicPr>
        <p:blipFill rotWithShape="1">
          <a:blip r:embed="rId4">
            <a:alphaModFix/>
          </a:blip>
          <a:srcRect t="55432"/>
          <a:stretch/>
        </p:blipFill>
        <p:spPr>
          <a:xfrm>
            <a:off x="3139388" y="5350648"/>
            <a:ext cx="1475100" cy="1272875"/>
          </a:xfrm>
          <a:prstGeom prst="rect">
            <a:avLst/>
          </a:prstGeom>
          <a:solidFill>
            <a:schemeClr val="lt1"/>
          </a:solidFill>
          <a:ln w="12700" cap="flat" cmpd="sng">
            <a:solidFill>
              <a:schemeClr val="lt1"/>
            </a:solidFill>
            <a:prstDash val="solid"/>
            <a:miter lim="8000"/>
            <a:headEnd type="none" w="sm" len="sm"/>
            <a:tailEnd type="none" w="sm" len="sm"/>
          </a:ln>
        </p:spPr>
      </p:pic>
      <p:pic>
        <p:nvPicPr>
          <p:cNvPr id="380" name="Google Shape;380;p15"/>
          <p:cNvPicPr preferRelativeResize="0"/>
          <p:nvPr/>
        </p:nvPicPr>
        <p:blipFill>
          <a:blip r:embed="rId5">
            <a:alphaModFix/>
          </a:blip>
          <a:stretch>
            <a:fillRect/>
          </a:stretch>
        </p:blipFill>
        <p:spPr>
          <a:xfrm>
            <a:off x="6343450" y="2457700"/>
            <a:ext cx="5791200" cy="332251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3afc4d4c1f9_0_0"/>
          <p:cNvSpPr txBox="1">
            <a:spLocks noGrp="1"/>
          </p:cNvSpPr>
          <p:nvPr>
            <p:ph type="sldNum" idx="12"/>
          </p:nvPr>
        </p:nvSpPr>
        <p:spPr>
          <a:xfrm>
            <a:off x="84960" y="6303386"/>
            <a:ext cx="5385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fr-FR"/>
              <a:t>17</a:t>
            </a:fld>
            <a:endParaRPr/>
          </a:p>
        </p:txBody>
      </p:sp>
      <p:sp>
        <p:nvSpPr>
          <p:cNvPr id="386" name="Google Shape;386;g3afc4d4c1f9_0_0"/>
          <p:cNvSpPr txBox="1">
            <a:spLocks noGrp="1"/>
          </p:cNvSpPr>
          <p:nvPr>
            <p:ph type="title"/>
          </p:nvPr>
        </p:nvSpPr>
        <p:spPr>
          <a:xfrm>
            <a:off x="1991544" y="274638"/>
            <a:ext cx="8320800" cy="562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Open Sans"/>
              <a:buNone/>
            </a:pPr>
            <a:r>
              <a:rPr lang="fr-FR" sz="3600"/>
              <a:t>Bachelor Universitaire de Technologie</a:t>
            </a:r>
            <a:endParaRPr sz="3600"/>
          </a:p>
        </p:txBody>
      </p:sp>
      <p:sp>
        <p:nvSpPr>
          <p:cNvPr id="387" name="Google Shape;387;g3afc4d4c1f9_0_0"/>
          <p:cNvSpPr/>
          <p:nvPr/>
        </p:nvSpPr>
        <p:spPr>
          <a:xfrm>
            <a:off x="8235193" y="6107186"/>
            <a:ext cx="2357400" cy="47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
        <p:nvSpPr>
          <p:cNvPr id="388" name="Google Shape;388;g3afc4d4c1f9_0_0"/>
          <p:cNvSpPr txBox="1"/>
          <p:nvPr/>
        </p:nvSpPr>
        <p:spPr>
          <a:xfrm>
            <a:off x="2588891" y="4152766"/>
            <a:ext cx="8955300" cy="2595900"/>
          </a:xfrm>
          <a:prstGeom prst="rect">
            <a:avLst/>
          </a:prstGeom>
          <a:noFill/>
          <a:ln>
            <a:noFill/>
          </a:ln>
        </p:spPr>
        <p:txBody>
          <a:bodyPr spcFirstLastPara="1" wrap="square" lIns="91425" tIns="45700" rIns="91425" bIns="45700" anchor="t" anchorCtr="0">
            <a:normAutofit/>
          </a:bodyPr>
          <a:lstStyle/>
          <a:p>
            <a:pPr marL="363537" marR="0" lvl="0" indent="-363537" algn="l" rtl="0">
              <a:lnSpc>
                <a:spcPct val="100000"/>
              </a:lnSpc>
              <a:spcBef>
                <a:spcPts val="0"/>
              </a:spcBef>
              <a:spcAft>
                <a:spcPts val="0"/>
              </a:spcAft>
              <a:buClr>
                <a:schemeClr val="dk1"/>
              </a:buClr>
              <a:buSzPts val="2000"/>
              <a:buFont typeface="Noto Sans Symbols"/>
              <a:buChar char="❑"/>
            </a:pPr>
            <a:r>
              <a:rPr lang="fr-FR" sz="2000" b="0" i="0" u="none" strike="noStrike" cap="none">
                <a:solidFill>
                  <a:schemeClr val="dk1"/>
                </a:solidFill>
                <a:latin typeface="Cambria"/>
                <a:ea typeface="Cambria"/>
                <a:cs typeface="Cambria"/>
                <a:sym typeface="Cambria"/>
              </a:rPr>
              <a:t>Cycle d’études </a:t>
            </a:r>
            <a:r>
              <a:rPr lang="fr-FR" sz="2000" b="1" i="0" u="none" strike="noStrike" cap="none">
                <a:solidFill>
                  <a:schemeClr val="dk1"/>
                </a:solidFill>
                <a:latin typeface="Cambria"/>
                <a:ea typeface="Cambria"/>
                <a:cs typeface="Cambria"/>
                <a:sym typeface="Cambria"/>
              </a:rPr>
              <a:t>court sur 3 ans </a:t>
            </a:r>
            <a:endParaRPr sz="2000" b="0" i="0" u="none" strike="noStrike" cap="none">
              <a:solidFill>
                <a:schemeClr val="dk1"/>
              </a:solidFill>
              <a:latin typeface="Cambria"/>
              <a:ea typeface="Cambria"/>
              <a:cs typeface="Cambria"/>
              <a:sym typeface="Cambria"/>
            </a:endParaRPr>
          </a:p>
          <a:p>
            <a:pPr marL="363537" marR="0" lvl="0" indent="-363537" algn="l" rtl="0">
              <a:lnSpc>
                <a:spcPct val="100000"/>
              </a:lnSpc>
              <a:spcBef>
                <a:spcPts val="1800"/>
              </a:spcBef>
              <a:spcAft>
                <a:spcPts val="0"/>
              </a:spcAft>
              <a:buClr>
                <a:schemeClr val="dk1"/>
              </a:buClr>
              <a:buSzPts val="2000"/>
              <a:buFont typeface="Noto Sans Symbols"/>
              <a:buChar char="❑"/>
            </a:pPr>
            <a:r>
              <a:rPr lang="fr-FR" sz="2000" b="1" i="0" u="none" strike="noStrike" cap="none">
                <a:solidFill>
                  <a:schemeClr val="dk1"/>
                </a:solidFill>
                <a:latin typeface="Cambria"/>
                <a:ea typeface="Cambria"/>
                <a:cs typeface="Cambria"/>
                <a:sym typeface="Cambria"/>
              </a:rPr>
              <a:t>Programme national</a:t>
            </a:r>
            <a:r>
              <a:rPr lang="fr-FR" sz="2000" b="0" i="0" u="none" strike="noStrike" cap="none">
                <a:solidFill>
                  <a:schemeClr val="dk1"/>
                </a:solidFill>
                <a:latin typeface="Cambria"/>
                <a:ea typeface="Cambria"/>
                <a:cs typeface="Cambria"/>
                <a:sym typeface="Cambria"/>
              </a:rPr>
              <a:t>, défini par spécialité avec une part d’adaptation locale </a:t>
            </a:r>
            <a:endParaRPr sz="2000" b="0" i="0" u="none" strike="noStrike" cap="none">
              <a:solidFill>
                <a:schemeClr val="dk1"/>
              </a:solidFill>
              <a:latin typeface="Cambria"/>
              <a:ea typeface="Cambria"/>
              <a:cs typeface="Cambria"/>
              <a:sym typeface="Cambria"/>
            </a:endParaRPr>
          </a:p>
          <a:p>
            <a:pPr marL="363537" marR="0" lvl="0" indent="-363537" algn="l" rtl="0">
              <a:lnSpc>
                <a:spcPct val="100000"/>
              </a:lnSpc>
              <a:spcBef>
                <a:spcPts val="1800"/>
              </a:spcBef>
              <a:spcAft>
                <a:spcPts val="0"/>
              </a:spcAft>
              <a:buClr>
                <a:schemeClr val="dk1"/>
              </a:buClr>
              <a:buSzPts val="2000"/>
              <a:buFont typeface="Noto Sans Symbols"/>
              <a:buChar char="❑"/>
            </a:pPr>
            <a:r>
              <a:rPr lang="fr-FR" sz="2000" b="0" i="0" u="none" strike="noStrike" cap="none">
                <a:solidFill>
                  <a:schemeClr val="dk1"/>
                </a:solidFill>
                <a:latin typeface="Cambria"/>
                <a:ea typeface="Cambria"/>
                <a:cs typeface="Cambria"/>
                <a:sym typeface="Cambria"/>
              </a:rPr>
              <a:t>Formation universitaire </a:t>
            </a:r>
            <a:endParaRPr sz="2000" b="0" i="0" u="none" strike="noStrike" cap="none">
              <a:solidFill>
                <a:schemeClr val="dk1"/>
              </a:solidFill>
              <a:latin typeface="Cambria"/>
              <a:ea typeface="Cambria"/>
              <a:cs typeface="Cambria"/>
              <a:sym typeface="Cambria"/>
            </a:endParaRPr>
          </a:p>
          <a:p>
            <a:pPr marL="507599" marR="0" lvl="1" indent="-261937" algn="l" rtl="0">
              <a:lnSpc>
                <a:spcPct val="100000"/>
              </a:lnSpc>
              <a:spcBef>
                <a:spcPts val="0"/>
              </a:spcBef>
              <a:spcAft>
                <a:spcPts val="0"/>
              </a:spcAft>
              <a:buClr>
                <a:srgbClr val="020202"/>
              </a:buClr>
              <a:buSzPts val="1800"/>
              <a:buFont typeface="Arial"/>
              <a:buNone/>
            </a:pPr>
            <a:r>
              <a:rPr lang="fr-FR" sz="1800" b="0" i="0" u="none" strike="noStrike" cap="none">
                <a:solidFill>
                  <a:srgbClr val="020202"/>
                </a:solidFill>
                <a:latin typeface="Cambria"/>
                <a:ea typeface="Cambria"/>
                <a:cs typeface="Cambria"/>
                <a:sym typeface="Cambria"/>
              </a:rPr>
              <a:t>- orientée vers </a:t>
            </a:r>
            <a:r>
              <a:rPr lang="fr-FR" sz="1800" b="1" i="0" u="none" strike="noStrike" cap="none">
                <a:solidFill>
                  <a:srgbClr val="020202"/>
                </a:solidFill>
                <a:latin typeface="Cambria"/>
                <a:ea typeface="Cambria"/>
                <a:cs typeface="Cambria"/>
                <a:sym typeface="Cambria"/>
              </a:rPr>
              <a:t>l'insertion professionnelle</a:t>
            </a:r>
            <a:endParaRPr sz="1800" b="0" i="0" u="none" strike="noStrike" cap="none">
              <a:solidFill>
                <a:srgbClr val="020202"/>
              </a:solidFill>
              <a:latin typeface="Cambria"/>
              <a:ea typeface="Cambria"/>
              <a:cs typeface="Cambria"/>
              <a:sym typeface="Cambria"/>
            </a:endParaRPr>
          </a:p>
          <a:p>
            <a:pPr marL="507599" marR="0" lvl="1" indent="-261937" algn="l" rtl="0">
              <a:lnSpc>
                <a:spcPct val="100000"/>
              </a:lnSpc>
              <a:spcBef>
                <a:spcPts val="0"/>
              </a:spcBef>
              <a:spcAft>
                <a:spcPts val="0"/>
              </a:spcAft>
              <a:buClr>
                <a:srgbClr val="020202"/>
              </a:buClr>
              <a:buSzPts val="1800"/>
              <a:buFont typeface="Arial"/>
              <a:buNone/>
            </a:pPr>
            <a:r>
              <a:rPr lang="fr-FR" sz="1800" b="0" i="0" u="none" strike="noStrike" cap="none">
                <a:solidFill>
                  <a:srgbClr val="020202"/>
                </a:solidFill>
                <a:latin typeface="Cambria"/>
                <a:ea typeface="Cambria"/>
                <a:cs typeface="Cambria"/>
                <a:sym typeface="Cambria"/>
              </a:rPr>
              <a:t>- offrant une solide formation théorique qui permet la </a:t>
            </a:r>
            <a:r>
              <a:rPr lang="fr-FR" sz="1800" b="1" i="0" u="none" strike="noStrike" cap="none">
                <a:solidFill>
                  <a:srgbClr val="020202"/>
                </a:solidFill>
                <a:latin typeface="Cambria"/>
                <a:ea typeface="Cambria"/>
                <a:cs typeface="Cambria"/>
                <a:sym typeface="Cambria"/>
              </a:rPr>
              <a:t>poursuite d'études </a:t>
            </a:r>
            <a:endParaRPr sz="1800" b="0" i="0" u="none" strike="noStrike" cap="none">
              <a:solidFill>
                <a:srgbClr val="020202"/>
              </a:solidFill>
              <a:latin typeface="Cambria"/>
              <a:ea typeface="Cambria"/>
              <a:cs typeface="Cambria"/>
              <a:sym typeface="Cambria"/>
            </a:endParaRPr>
          </a:p>
          <a:p>
            <a:pPr marL="457200" marR="0" lvl="1" indent="0" algn="l" rtl="0">
              <a:lnSpc>
                <a:spcPct val="80000"/>
              </a:lnSpc>
              <a:spcBef>
                <a:spcPts val="500"/>
              </a:spcBef>
              <a:spcAft>
                <a:spcPts val="0"/>
              </a:spcAft>
              <a:buClr>
                <a:schemeClr val="dk2"/>
              </a:buClr>
              <a:buSzPts val="2000"/>
              <a:buFont typeface="Arial"/>
              <a:buNone/>
            </a:pPr>
            <a:endParaRPr sz="2000" b="1" i="0" u="none" strike="noStrike" cap="none">
              <a:solidFill>
                <a:schemeClr val="dk2"/>
              </a:solidFill>
              <a:latin typeface="Cambria"/>
              <a:ea typeface="Cambria"/>
              <a:cs typeface="Cambria"/>
              <a:sym typeface="Cambria"/>
            </a:endParaRPr>
          </a:p>
          <a:p>
            <a:pPr marL="228600" marR="0" lvl="0" indent="-22860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Cambria"/>
              <a:ea typeface="Cambria"/>
              <a:cs typeface="Cambria"/>
              <a:sym typeface="Cambria"/>
            </a:endParaRPr>
          </a:p>
        </p:txBody>
      </p:sp>
      <p:sp>
        <p:nvSpPr>
          <p:cNvPr id="389" name="Google Shape;389;g3afc4d4c1f9_0_0"/>
          <p:cNvSpPr txBox="1"/>
          <p:nvPr/>
        </p:nvSpPr>
        <p:spPr>
          <a:xfrm>
            <a:off x="3459351" y="1295847"/>
            <a:ext cx="3094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cap="none">
                <a:solidFill>
                  <a:srgbClr val="40091E"/>
                </a:solidFill>
                <a:latin typeface="Calibri"/>
                <a:ea typeface="Calibri"/>
                <a:cs typeface="Calibri"/>
                <a:sym typeface="Calibri"/>
              </a:rPr>
              <a:t>Entrées parallèles sur sélection</a:t>
            </a:r>
            <a:endParaRPr/>
          </a:p>
        </p:txBody>
      </p:sp>
      <p:grpSp>
        <p:nvGrpSpPr>
          <p:cNvPr id="390" name="Google Shape;390;g3afc4d4c1f9_0_0"/>
          <p:cNvGrpSpPr/>
          <p:nvPr/>
        </p:nvGrpSpPr>
        <p:grpSpPr>
          <a:xfrm>
            <a:off x="2174094" y="1480549"/>
            <a:ext cx="8549157" cy="2704466"/>
            <a:chOff x="501367" y="1458804"/>
            <a:chExt cx="8549157" cy="2704466"/>
          </a:xfrm>
        </p:grpSpPr>
        <p:sp>
          <p:nvSpPr>
            <p:cNvPr id="391" name="Google Shape;391;g3afc4d4c1f9_0_0"/>
            <p:cNvSpPr/>
            <p:nvPr/>
          </p:nvSpPr>
          <p:spPr>
            <a:xfrm>
              <a:off x="6866599" y="2446003"/>
              <a:ext cx="869400" cy="1131300"/>
            </a:xfrm>
            <a:prstGeom prst="rightArrow">
              <a:avLst>
                <a:gd name="adj1" fmla="val 50000"/>
                <a:gd name="adj2" fmla="val 50000"/>
              </a:avLst>
            </a:prstGeom>
            <a:solidFill>
              <a:schemeClr val="accent1"/>
            </a:solidFill>
            <a:ln w="12700" cap="flat" cmpd="sng">
              <a:solidFill>
                <a:srgbClr val="9F3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392" name="Google Shape;392;g3afc4d4c1f9_0_0"/>
            <p:cNvSpPr/>
            <p:nvPr/>
          </p:nvSpPr>
          <p:spPr>
            <a:xfrm>
              <a:off x="501367" y="1872343"/>
              <a:ext cx="1356600" cy="1556700"/>
            </a:xfrm>
            <a:prstGeom prst="roundRect">
              <a:avLst>
                <a:gd name="adj" fmla="val 16667"/>
              </a:avLst>
            </a:prstGeom>
            <a:solidFill>
              <a:schemeClr val="lt1"/>
            </a:solidFill>
            <a:ln w="12700" cap="flat" cmpd="sng">
              <a:solidFill>
                <a:srgbClr val="8C00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393" name="Google Shape;393;g3afc4d4c1f9_0_0"/>
            <p:cNvSpPr/>
            <p:nvPr/>
          </p:nvSpPr>
          <p:spPr>
            <a:xfrm>
              <a:off x="2067022" y="1872343"/>
              <a:ext cx="3912900" cy="1556700"/>
            </a:xfrm>
            <a:prstGeom prst="roundRect">
              <a:avLst>
                <a:gd name="adj" fmla="val 16667"/>
              </a:avLst>
            </a:prstGeom>
            <a:solidFill>
              <a:srgbClr val="FFC000"/>
            </a:solidFill>
            <a:ln w="12700" cap="flat" cmpd="sng">
              <a:solidFill>
                <a:srgbClr val="8C00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394" name="Google Shape;394;g3afc4d4c1f9_0_0"/>
            <p:cNvSpPr txBox="1"/>
            <p:nvPr/>
          </p:nvSpPr>
          <p:spPr>
            <a:xfrm>
              <a:off x="501367" y="2232779"/>
              <a:ext cx="1276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0" i="1" u="none" strike="noStrike" cap="none">
                  <a:solidFill>
                    <a:srgbClr val="40091E"/>
                  </a:solidFill>
                  <a:latin typeface="Calibri"/>
                  <a:ea typeface="Calibri"/>
                  <a:cs typeface="Calibri"/>
                  <a:sym typeface="Calibri"/>
                </a:rPr>
                <a:t>ParcoursSup</a:t>
              </a:r>
              <a:endParaRPr/>
            </a:p>
            <a:p>
              <a:pPr marL="0" marR="0" lvl="0" indent="0" algn="l" rtl="0">
                <a:spcBef>
                  <a:spcPts val="0"/>
                </a:spcBef>
                <a:spcAft>
                  <a:spcPts val="0"/>
                </a:spcAft>
                <a:buNone/>
              </a:pPr>
              <a:r>
                <a:rPr lang="fr-FR" sz="1600" i="1">
                  <a:solidFill>
                    <a:srgbClr val="40091E"/>
                  </a:solidFill>
                  <a:latin typeface="Calibri"/>
                  <a:ea typeface="Calibri"/>
                  <a:cs typeface="Calibri"/>
                  <a:sym typeface="Calibri"/>
                </a:rPr>
                <a:t>Pendant Tale</a:t>
              </a:r>
              <a:endParaRPr/>
            </a:p>
            <a:p>
              <a:pPr marL="0" marR="0" lvl="0" indent="0" algn="l" rtl="0">
                <a:spcBef>
                  <a:spcPts val="0"/>
                </a:spcBef>
                <a:spcAft>
                  <a:spcPts val="0"/>
                </a:spcAft>
                <a:buNone/>
              </a:pPr>
              <a:r>
                <a:rPr lang="fr-FR" sz="1600" i="1">
                  <a:solidFill>
                    <a:srgbClr val="40091E"/>
                  </a:solidFill>
                  <a:latin typeface="Calibri"/>
                  <a:ea typeface="Calibri"/>
                  <a:cs typeface="Calibri"/>
                  <a:sym typeface="Calibri"/>
                </a:rPr>
                <a:t>Après le BAC</a:t>
              </a:r>
              <a:endParaRPr/>
            </a:p>
          </p:txBody>
        </p:sp>
        <p:cxnSp>
          <p:nvCxnSpPr>
            <p:cNvPr id="395" name="Google Shape;395;g3afc4d4c1f9_0_0"/>
            <p:cNvCxnSpPr/>
            <p:nvPr/>
          </p:nvCxnSpPr>
          <p:spPr>
            <a:xfrm>
              <a:off x="3387622" y="1654629"/>
              <a:ext cx="0" cy="1959300"/>
            </a:xfrm>
            <a:prstGeom prst="straightConnector1">
              <a:avLst/>
            </a:prstGeom>
            <a:noFill/>
            <a:ln w="19050" cap="flat" cmpd="sng">
              <a:solidFill>
                <a:srgbClr val="8C0054"/>
              </a:solidFill>
              <a:prstDash val="dash"/>
              <a:miter lim="800000"/>
              <a:headEnd type="none" w="sm" len="sm"/>
              <a:tailEnd type="none" w="sm" len="sm"/>
            </a:ln>
          </p:spPr>
        </p:cxnSp>
        <p:cxnSp>
          <p:nvCxnSpPr>
            <p:cNvPr id="396" name="Google Shape;396;g3afc4d4c1f9_0_0"/>
            <p:cNvCxnSpPr/>
            <p:nvPr/>
          </p:nvCxnSpPr>
          <p:spPr>
            <a:xfrm>
              <a:off x="4846307" y="1654629"/>
              <a:ext cx="0" cy="1959300"/>
            </a:xfrm>
            <a:prstGeom prst="straightConnector1">
              <a:avLst/>
            </a:prstGeom>
            <a:noFill/>
            <a:ln w="19050" cap="flat" cmpd="sng">
              <a:solidFill>
                <a:srgbClr val="8C0054"/>
              </a:solidFill>
              <a:prstDash val="dash"/>
              <a:miter lim="800000"/>
              <a:headEnd type="none" w="sm" len="sm"/>
              <a:tailEnd type="none" w="sm" len="sm"/>
            </a:ln>
          </p:spPr>
        </p:cxnSp>
        <p:sp>
          <p:nvSpPr>
            <p:cNvPr id="397" name="Google Shape;397;g3afc4d4c1f9_0_0"/>
            <p:cNvSpPr/>
            <p:nvPr/>
          </p:nvSpPr>
          <p:spPr>
            <a:xfrm rot="5400000">
              <a:off x="5181764" y="2289741"/>
              <a:ext cx="1959300" cy="749700"/>
            </a:xfrm>
            <a:prstGeom prst="triangle">
              <a:avLst>
                <a:gd name="adj" fmla="val 50000"/>
              </a:avLst>
            </a:prstGeom>
            <a:solidFill>
              <a:srgbClr val="FFC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398" name="Google Shape;398;g3afc4d4c1f9_0_0"/>
            <p:cNvSpPr txBox="1"/>
            <p:nvPr/>
          </p:nvSpPr>
          <p:spPr>
            <a:xfrm>
              <a:off x="2157032" y="2355890"/>
              <a:ext cx="1056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a:solidFill>
                    <a:schemeClr val="dk1"/>
                  </a:solidFill>
                  <a:latin typeface="Calibri"/>
                  <a:ea typeface="Calibri"/>
                  <a:cs typeface="Calibri"/>
                  <a:sym typeface="Calibri"/>
                </a:rPr>
                <a:t>B.U.T. 1</a:t>
              </a:r>
              <a:endParaRPr/>
            </a:p>
            <a:p>
              <a:pPr marL="0" marR="0" lvl="0" indent="0" algn="ctr" rtl="0">
                <a:spcBef>
                  <a:spcPts val="0"/>
                </a:spcBef>
                <a:spcAft>
                  <a:spcPts val="0"/>
                </a:spcAft>
                <a:buNone/>
              </a:pPr>
              <a:r>
                <a:rPr lang="fr-FR" sz="1600">
                  <a:solidFill>
                    <a:schemeClr val="dk1"/>
                  </a:solidFill>
                  <a:latin typeface="Calibri"/>
                  <a:ea typeface="Calibri"/>
                  <a:cs typeface="Calibri"/>
                  <a:sym typeface="Calibri"/>
                </a:rPr>
                <a:t>1</a:t>
              </a:r>
              <a:r>
                <a:rPr lang="fr-FR" sz="1600" baseline="30000">
                  <a:solidFill>
                    <a:schemeClr val="dk1"/>
                  </a:solidFill>
                  <a:latin typeface="Calibri"/>
                  <a:ea typeface="Calibri"/>
                  <a:cs typeface="Calibri"/>
                  <a:sym typeface="Calibri"/>
                </a:rPr>
                <a:t>ère</a:t>
              </a:r>
              <a:r>
                <a:rPr lang="fr-FR" sz="1600">
                  <a:solidFill>
                    <a:schemeClr val="dk1"/>
                  </a:solidFill>
                  <a:latin typeface="Calibri"/>
                  <a:ea typeface="Calibri"/>
                  <a:cs typeface="Calibri"/>
                  <a:sym typeface="Calibri"/>
                </a:rPr>
                <a:t> Année</a:t>
              </a:r>
              <a:endParaRPr/>
            </a:p>
          </p:txBody>
        </p:sp>
        <p:sp>
          <p:nvSpPr>
            <p:cNvPr id="399" name="Google Shape;399;g3afc4d4c1f9_0_0"/>
            <p:cNvSpPr txBox="1"/>
            <p:nvPr/>
          </p:nvSpPr>
          <p:spPr>
            <a:xfrm>
              <a:off x="3434946" y="2355890"/>
              <a:ext cx="11640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a:solidFill>
                    <a:schemeClr val="dk1"/>
                  </a:solidFill>
                  <a:latin typeface="Calibri"/>
                  <a:ea typeface="Calibri"/>
                  <a:cs typeface="Calibri"/>
                  <a:sym typeface="Calibri"/>
                </a:rPr>
                <a:t>B.U.T. 2</a:t>
              </a:r>
              <a:endParaRPr/>
            </a:p>
            <a:p>
              <a:pPr marL="0" marR="0" lvl="0" indent="0" algn="ctr" rtl="0">
                <a:spcBef>
                  <a:spcPts val="0"/>
                </a:spcBef>
                <a:spcAft>
                  <a:spcPts val="0"/>
                </a:spcAft>
                <a:buNone/>
              </a:pPr>
              <a:r>
                <a:rPr lang="fr-FR" sz="1600">
                  <a:solidFill>
                    <a:schemeClr val="dk1"/>
                  </a:solidFill>
                  <a:latin typeface="Calibri"/>
                  <a:ea typeface="Calibri"/>
                  <a:cs typeface="Calibri"/>
                  <a:sym typeface="Calibri"/>
                </a:rPr>
                <a:t>2</a:t>
              </a:r>
              <a:r>
                <a:rPr lang="fr-FR" sz="1600" baseline="30000">
                  <a:solidFill>
                    <a:schemeClr val="dk1"/>
                  </a:solidFill>
                  <a:latin typeface="Calibri"/>
                  <a:ea typeface="Calibri"/>
                  <a:cs typeface="Calibri"/>
                  <a:sym typeface="Calibri"/>
                </a:rPr>
                <a:t>ème</a:t>
              </a:r>
              <a:r>
                <a:rPr lang="fr-FR" sz="1600">
                  <a:solidFill>
                    <a:schemeClr val="dk1"/>
                  </a:solidFill>
                  <a:latin typeface="Calibri"/>
                  <a:ea typeface="Calibri"/>
                  <a:cs typeface="Calibri"/>
                  <a:sym typeface="Calibri"/>
                </a:rPr>
                <a:t>  Année</a:t>
              </a:r>
              <a:endParaRPr/>
            </a:p>
          </p:txBody>
        </p:sp>
        <p:sp>
          <p:nvSpPr>
            <p:cNvPr id="400" name="Google Shape;400;g3afc4d4c1f9_0_0"/>
            <p:cNvSpPr/>
            <p:nvPr/>
          </p:nvSpPr>
          <p:spPr>
            <a:xfrm>
              <a:off x="5691292" y="1886857"/>
              <a:ext cx="148500" cy="1512000"/>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401" name="Google Shape;401;g3afc4d4c1f9_0_0"/>
            <p:cNvSpPr txBox="1"/>
            <p:nvPr/>
          </p:nvSpPr>
          <p:spPr>
            <a:xfrm>
              <a:off x="4887985" y="2355890"/>
              <a:ext cx="11640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a:solidFill>
                    <a:schemeClr val="dk1"/>
                  </a:solidFill>
                  <a:latin typeface="Calibri"/>
                  <a:ea typeface="Calibri"/>
                  <a:cs typeface="Calibri"/>
                  <a:sym typeface="Calibri"/>
                </a:rPr>
                <a:t>B.U.T. 3</a:t>
              </a:r>
              <a:endParaRPr/>
            </a:p>
            <a:p>
              <a:pPr marL="0" marR="0" lvl="0" indent="0" algn="ctr" rtl="0">
                <a:spcBef>
                  <a:spcPts val="0"/>
                </a:spcBef>
                <a:spcAft>
                  <a:spcPts val="0"/>
                </a:spcAft>
                <a:buNone/>
              </a:pPr>
              <a:r>
                <a:rPr lang="fr-FR" sz="1600">
                  <a:solidFill>
                    <a:schemeClr val="dk1"/>
                  </a:solidFill>
                  <a:latin typeface="Calibri"/>
                  <a:ea typeface="Calibri"/>
                  <a:cs typeface="Calibri"/>
                  <a:sym typeface="Calibri"/>
                </a:rPr>
                <a:t>3</a:t>
              </a:r>
              <a:r>
                <a:rPr lang="fr-FR" sz="1600" baseline="30000">
                  <a:solidFill>
                    <a:schemeClr val="dk1"/>
                  </a:solidFill>
                  <a:latin typeface="Calibri"/>
                  <a:ea typeface="Calibri"/>
                  <a:cs typeface="Calibri"/>
                  <a:sym typeface="Calibri"/>
                </a:rPr>
                <a:t>ème</a:t>
              </a:r>
              <a:r>
                <a:rPr lang="fr-FR" sz="1600">
                  <a:solidFill>
                    <a:schemeClr val="dk1"/>
                  </a:solidFill>
                  <a:latin typeface="Calibri"/>
                  <a:ea typeface="Calibri"/>
                  <a:cs typeface="Calibri"/>
                  <a:sym typeface="Calibri"/>
                </a:rPr>
                <a:t>  Année</a:t>
              </a:r>
              <a:endParaRPr/>
            </a:p>
          </p:txBody>
        </p:sp>
        <p:cxnSp>
          <p:nvCxnSpPr>
            <p:cNvPr id="402" name="Google Shape;402;g3afc4d4c1f9_0_0"/>
            <p:cNvCxnSpPr/>
            <p:nvPr/>
          </p:nvCxnSpPr>
          <p:spPr>
            <a:xfrm>
              <a:off x="6556571" y="1654629"/>
              <a:ext cx="0" cy="1959300"/>
            </a:xfrm>
            <a:prstGeom prst="straightConnector1">
              <a:avLst/>
            </a:prstGeom>
            <a:noFill/>
            <a:ln w="19050" cap="flat" cmpd="sng">
              <a:solidFill>
                <a:srgbClr val="8C0054"/>
              </a:solidFill>
              <a:prstDash val="dash"/>
              <a:miter lim="800000"/>
              <a:headEnd type="none" w="sm" len="sm"/>
              <a:tailEnd type="none" w="sm" len="sm"/>
            </a:ln>
          </p:spPr>
        </p:cxnSp>
        <p:sp>
          <p:nvSpPr>
            <p:cNvPr id="403" name="Google Shape;403;g3afc4d4c1f9_0_0"/>
            <p:cNvSpPr txBox="1"/>
            <p:nvPr/>
          </p:nvSpPr>
          <p:spPr>
            <a:xfrm rot="-5400000">
              <a:off x="6022472" y="1678254"/>
              <a:ext cx="808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40091E"/>
                  </a:solidFill>
                  <a:latin typeface="Calibri"/>
                  <a:ea typeface="Calibri"/>
                  <a:cs typeface="Calibri"/>
                  <a:sym typeface="Calibri"/>
                </a:rPr>
                <a:t>BAC+3</a:t>
              </a:r>
              <a:endParaRPr/>
            </a:p>
          </p:txBody>
        </p:sp>
        <p:cxnSp>
          <p:nvCxnSpPr>
            <p:cNvPr id="404" name="Google Shape;404;g3afc4d4c1f9_0_0"/>
            <p:cNvCxnSpPr/>
            <p:nvPr/>
          </p:nvCxnSpPr>
          <p:spPr>
            <a:xfrm>
              <a:off x="2817595" y="1632914"/>
              <a:ext cx="528300" cy="184800"/>
            </a:xfrm>
            <a:prstGeom prst="straightConnector1">
              <a:avLst/>
            </a:prstGeom>
            <a:noFill/>
            <a:ln w="38100" cap="flat" cmpd="sng">
              <a:solidFill>
                <a:schemeClr val="dk1"/>
              </a:solidFill>
              <a:prstDash val="solid"/>
              <a:miter lim="800000"/>
              <a:headEnd type="none" w="sm" len="sm"/>
              <a:tailEnd type="triangle" w="med" len="med"/>
            </a:ln>
          </p:spPr>
        </p:cxnSp>
        <p:cxnSp>
          <p:nvCxnSpPr>
            <p:cNvPr id="405" name="Google Shape;405;g3afc4d4c1f9_0_0"/>
            <p:cNvCxnSpPr/>
            <p:nvPr/>
          </p:nvCxnSpPr>
          <p:spPr>
            <a:xfrm>
              <a:off x="4277607" y="1645122"/>
              <a:ext cx="528300" cy="184800"/>
            </a:xfrm>
            <a:prstGeom prst="straightConnector1">
              <a:avLst/>
            </a:prstGeom>
            <a:noFill/>
            <a:ln w="38100" cap="flat" cmpd="sng">
              <a:solidFill>
                <a:schemeClr val="dk1"/>
              </a:solidFill>
              <a:prstDash val="solid"/>
              <a:miter lim="800000"/>
              <a:headEnd type="none" w="sm" len="sm"/>
              <a:tailEnd type="triangle" w="med" len="med"/>
            </a:ln>
          </p:spPr>
        </p:cxnSp>
        <p:cxnSp>
          <p:nvCxnSpPr>
            <p:cNvPr id="406" name="Google Shape;406;g3afc4d4c1f9_0_0"/>
            <p:cNvCxnSpPr/>
            <p:nvPr/>
          </p:nvCxnSpPr>
          <p:spPr>
            <a:xfrm>
              <a:off x="3400137" y="3486990"/>
              <a:ext cx="528300" cy="184800"/>
            </a:xfrm>
            <a:prstGeom prst="straightConnector1">
              <a:avLst/>
            </a:prstGeom>
            <a:noFill/>
            <a:ln w="38100" cap="flat" cmpd="sng">
              <a:solidFill>
                <a:srgbClr val="FFC000"/>
              </a:solidFill>
              <a:prstDash val="solid"/>
              <a:miter lim="800000"/>
              <a:headEnd type="none" w="sm" len="sm"/>
              <a:tailEnd type="triangle" w="med" len="med"/>
            </a:ln>
          </p:spPr>
        </p:cxnSp>
        <p:cxnSp>
          <p:nvCxnSpPr>
            <p:cNvPr id="407" name="Google Shape;407;g3afc4d4c1f9_0_0"/>
            <p:cNvCxnSpPr/>
            <p:nvPr/>
          </p:nvCxnSpPr>
          <p:spPr>
            <a:xfrm>
              <a:off x="4866848" y="3465758"/>
              <a:ext cx="528300" cy="184800"/>
            </a:xfrm>
            <a:prstGeom prst="straightConnector1">
              <a:avLst/>
            </a:prstGeom>
            <a:noFill/>
            <a:ln w="38100" cap="flat" cmpd="sng">
              <a:solidFill>
                <a:srgbClr val="FFC000"/>
              </a:solidFill>
              <a:prstDash val="solid"/>
              <a:miter lim="800000"/>
              <a:headEnd type="none" w="sm" len="sm"/>
              <a:tailEnd type="triangle" w="med" len="med"/>
            </a:ln>
          </p:spPr>
        </p:cxnSp>
        <p:sp>
          <p:nvSpPr>
            <p:cNvPr id="408" name="Google Shape;408;g3afc4d4c1f9_0_0"/>
            <p:cNvSpPr txBox="1"/>
            <p:nvPr/>
          </p:nvSpPr>
          <p:spPr>
            <a:xfrm>
              <a:off x="6719766" y="1997555"/>
              <a:ext cx="1422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40091E"/>
                  </a:solidFill>
                  <a:latin typeface="Calibri"/>
                  <a:ea typeface="Calibri"/>
                  <a:cs typeface="Calibri"/>
                  <a:sym typeface="Calibri"/>
                </a:rPr>
                <a:t>Insertion pro</a:t>
              </a:r>
              <a:endParaRPr/>
            </a:p>
          </p:txBody>
        </p:sp>
        <p:sp>
          <p:nvSpPr>
            <p:cNvPr id="409" name="Google Shape;409;g3afc4d4c1f9_0_0"/>
            <p:cNvSpPr txBox="1"/>
            <p:nvPr/>
          </p:nvSpPr>
          <p:spPr>
            <a:xfrm>
              <a:off x="6776626" y="2634343"/>
              <a:ext cx="13071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40091E"/>
                  </a:solidFill>
                  <a:latin typeface="Calibri"/>
                  <a:ea typeface="Calibri"/>
                  <a:cs typeface="Calibri"/>
                  <a:sym typeface="Calibri"/>
                </a:rPr>
                <a:t>Ecoles, Masters, …</a:t>
              </a:r>
              <a:endParaRPr/>
            </a:p>
          </p:txBody>
        </p:sp>
        <p:sp>
          <p:nvSpPr>
            <p:cNvPr id="410" name="Google Shape;410;g3afc4d4c1f9_0_0"/>
            <p:cNvSpPr txBox="1"/>
            <p:nvPr/>
          </p:nvSpPr>
          <p:spPr>
            <a:xfrm>
              <a:off x="7904524" y="2657370"/>
              <a:ext cx="11460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40091E"/>
                  </a:solidFill>
                  <a:latin typeface="Calibri"/>
                  <a:ea typeface="Calibri"/>
                  <a:cs typeface="Calibri"/>
                  <a:sym typeface="Calibri"/>
                </a:rPr>
                <a:t>Insertion pro</a:t>
              </a:r>
              <a:endParaRPr/>
            </a:p>
          </p:txBody>
        </p:sp>
        <p:pic>
          <p:nvPicPr>
            <p:cNvPr id="411" name="Google Shape;411;g3afc4d4c1f9_0_0"/>
            <p:cNvPicPr preferRelativeResize="0"/>
            <p:nvPr/>
          </p:nvPicPr>
          <p:blipFill rotWithShape="1">
            <a:blip r:embed="rId3">
              <a:alphaModFix/>
            </a:blip>
            <a:srcRect/>
            <a:stretch/>
          </p:blipFill>
          <p:spPr>
            <a:xfrm>
              <a:off x="4321128" y="2932725"/>
              <a:ext cx="515990" cy="515990"/>
            </a:xfrm>
            <a:prstGeom prst="rect">
              <a:avLst/>
            </a:prstGeom>
            <a:noFill/>
            <a:ln>
              <a:noFill/>
            </a:ln>
          </p:spPr>
        </p:pic>
        <p:pic>
          <p:nvPicPr>
            <p:cNvPr id="412" name="Google Shape;412;g3afc4d4c1f9_0_0"/>
            <p:cNvPicPr preferRelativeResize="0"/>
            <p:nvPr/>
          </p:nvPicPr>
          <p:blipFill rotWithShape="1">
            <a:blip r:embed="rId4">
              <a:alphaModFix/>
            </a:blip>
            <a:srcRect/>
            <a:stretch/>
          </p:blipFill>
          <p:spPr>
            <a:xfrm>
              <a:off x="5938702" y="2418614"/>
              <a:ext cx="691689" cy="691689"/>
            </a:xfrm>
            <a:prstGeom prst="rect">
              <a:avLst/>
            </a:prstGeom>
            <a:noFill/>
            <a:ln>
              <a:noFill/>
            </a:ln>
          </p:spPr>
        </p:pic>
        <p:sp>
          <p:nvSpPr>
            <p:cNvPr id="413" name="Google Shape;413;g3afc4d4c1f9_0_0"/>
            <p:cNvSpPr txBox="1"/>
            <p:nvPr/>
          </p:nvSpPr>
          <p:spPr>
            <a:xfrm>
              <a:off x="4182056" y="3424370"/>
              <a:ext cx="9744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40091E"/>
                  </a:solidFill>
                  <a:latin typeface="Calibri"/>
                  <a:ea typeface="Calibri"/>
                  <a:cs typeface="Calibri"/>
                  <a:sym typeface="Calibri"/>
                </a:rPr>
                <a:t>DUT nouvelle formule</a:t>
              </a:r>
              <a:endParaRPr/>
            </a:p>
          </p:txBody>
        </p:sp>
        <p:sp>
          <p:nvSpPr>
            <p:cNvPr id="414" name="Google Shape;414;g3afc4d4c1f9_0_0"/>
            <p:cNvSpPr txBox="1"/>
            <p:nvPr/>
          </p:nvSpPr>
          <p:spPr>
            <a:xfrm>
              <a:off x="5975254" y="2942295"/>
              <a:ext cx="579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40091E"/>
                  </a:solidFill>
                  <a:latin typeface="Calibri"/>
                  <a:ea typeface="Calibri"/>
                  <a:cs typeface="Calibri"/>
                  <a:sym typeface="Calibri"/>
                </a:rPr>
                <a:t>BUT</a:t>
              </a:r>
              <a:endParaRPr/>
            </a:p>
          </p:txBody>
        </p:sp>
        <p:sp>
          <p:nvSpPr>
            <p:cNvPr id="415" name="Google Shape;415;g3afc4d4c1f9_0_0"/>
            <p:cNvSpPr txBox="1"/>
            <p:nvPr/>
          </p:nvSpPr>
          <p:spPr>
            <a:xfrm>
              <a:off x="2192857" y="3567821"/>
              <a:ext cx="1782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40091E"/>
                  </a:solidFill>
                  <a:latin typeface="Calibri"/>
                  <a:ea typeface="Calibri"/>
                  <a:cs typeface="Calibri"/>
                  <a:sym typeface="Calibri"/>
                </a:rPr>
                <a:t>Sorties parallèles</a:t>
              </a:r>
              <a:endParaRPr/>
            </a:p>
          </p:txBody>
        </p:sp>
      </p:grpSp>
      <p:sp>
        <p:nvSpPr>
          <p:cNvPr id="416" name="Google Shape;416;g3afc4d4c1f9_0_0"/>
          <p:cNvSpPr/>
          <p:nvPr/>
        </p:nvSpPr>
        <p:spPr>
          <a:xfrm>
            <a:off x="0" y="4276212"/>
            <a:ext cx="2412300" cy="1566900"/>
          </a:xfrm>
          <a:prstGeom prst="rect">
            <a:avLst/>
          </a:prstGeom>
          <a:blipFill rotWithShape="1">
            <a:blip r:embed="rId5">
              <a:alphaModFix/>
            </a:blip>
            <a:stretch>
              <a:fillRect t="-14259" b="-1239"/>
            </a:stretch>
          </a:blip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417" name="Google Shape;417;g3afc4d4c1f9_0_0"/>
          <p:cNvSpPr txBox="1"/>
          <p:nvPr/>
        </p:nvSpPr>
        <p:spPr>
          <a:xfrm>
            <a:off x="6921397" y="3655729"/>
            <a:ext cx="1375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40091E"/>
                </a:solidFill>
                <a:latin typeface="Calibri"/>
                <a:ea typeface="Calibri"/>
                <a:cs typeface="Calibri"/>
                <a:sym typeface="Calibri"/>
              </a:rPr>
              <a:t>Ecoles d’ingénieur</a:t>
            </a:r>
            <a:endParaRPr sz="1800">
              <a:solidFill>
                <a:schemeClr val="dk1"/>
              </a:solidFill>
              <a:latin typeface="Open Sans"/>
              <a:ea typeface="Open Sans"/>
              <a:cs typeface="Open Sans"/>
              <a:sym typeface="Open Sans"/>
            </a:endParaRPr>
          </a:p>
        </p:txBody>
      </p:sp>
      <p:pic>
        <p:nvPicPr>
          <p:cNvPr id="418" name="Google Shape;418;g3afc4d4c1f9_0_0" descr="PB120615.jpg"/>
          <p:cNvPicPr preferRelativeResize="0"/>
          <p:nvPr/>
        </p:nvPicPr>
        <p:blipFill rotWithShape="1">
          <a:blip r:embed="rId6">
            <a:alphaModFix/>
          </a:blip>
          <a:srcRect/>
          <a:stretch/>
        </p:blipFill>
        <p:spPr>
          <a:xfrm>
            <a:off x="20570" y="2062278"/>
            <a:ext cx="2029893" cy="1275043"/>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3afc4d4c1f9_0_37"/>
          <p:cNvSpPr txBox="1">
            <a:spLocks noGrp="1"/>
          </p:cNvSpPr>
          <p:nvPr>
            <p:ph type="sldNum" idx="12"/>
          </p:nvPr>
        </p:nvSpPr>
        <p:spPr>
          <a:xfrm>
            <a:off x="84960" y="6303386"/>
            <a:ext cx="5385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fr-FR"/>
              <a:t>18</a:t>
            </a:fld>
            <a:endParaRPr/>
          </a:p>
        </p:txBody>
      </p:sp>
      <p:sp>
        <p:nvSpPr>
          <p:cNvPr id="424" name="Google Shape;424;g3afc4d4c1f9_0_37"/>
          <p:cNvSpPr/>
          <p:nvPr/>
        </p:nvSpPr>
        <p:spPr>
          <a:xfrm>
            <a:off x="1524001" y="2568268"/>
            <a:ext cx="9454500" cy="1752900"/>
          </a:xfrm>
          <a:prstGeom prst="rect">
            <a:avLst/>
          </a:prstGeom>
          <a:noFill/>
          <a:ln>
            <a:noFill/>
          </a:ln>
        </p:spPr>
        <p:txBody>
          <a:bodyPr spcFirstLastPara="1" wrap="square" lIns="0" tIns="85075" rIns="0" bIns="0" anchor="t" anchorCtr="0">
            <a:noAutofit/>
          </a:bodyPr>
          <a:lstStyle/>
          <a:p>
            <a:pPr marL="0" marR="929639" lvl="1" indent="0" algn="l" rtl="0">
              <a:lnSpc>
                <a:spcPct val="129500"/>
              </a:lnSpc>
              <a:spcBef>
                <a:spcPts val="0"/>
              </a:spcBef>
              <a:spcAft>
                <a:spcPts val="0"/>
              </a:spcAft>
              <a:buNone/>
            </a:pPr>
            <a:endParaRPr sz="2000" b="1" i="0" u="none" strike="noStrike" cap="none">
              <a:solidFill>
                <a:srgbClr val="63003C"/>
              </a:solidFill>
              <a:latin typeface="Open Sans"/>
              <a:ea typeface="Open Sans"/>
              <a:cs typeface="Open Sans"/>
              <a:sym typeface="Open Sans"/>
            </a:endParaRPr>
          </a:p>
          <a:p>
            <a:pPr marL="342900" marR="929639" lvl="1" indent="-215900" algn="l" rtl="0">
              <a:lnSpc>
                <a:spcPct val="129500"/>
              </a:lnSpc>
              <a:spcBef>
                <a:spcPts val="0"/>
              </a:spcBef>
              <a:spcAft>
                <a:spcPts val="0"/>
              </a:spcAft>
              <a:buClr>
                <a:schemeClr val="dk1"/>
              </a:buClr>
              <a:buSzPts val="2000"/>
              <a:buFont typeface="Arial"/>
              <a:buNone/>
            </a:pPr>
            <a:endParaRPr sz="2000" b="0" i="0" u="none" strike="noStrike" cap="none">
              <a:solidFill>
                <a:srgbClr val="63003C"/>
              </a:solidFill>
              <a:latin typeface="Open Sans"/>
              <a:ea typeface="Open Sans"/>
              <a:cs typeface="Open Sans"/>
              <a:sym typeface="Open Sans"/>
            </a:endParaRPr>
          </a:p>
          <a:p>
            <a:pPr marL="342900" marR="929639" lvl="1" indent="-215900" algn="l" rtl="0">
              <a:lnSpc>
                <a:spcPct val="129500"/>
              </a:lnSpc>
              <a:spcBef>
                <a:spcPts val="0"/>
              </a:spcBef>
              <a:spcAft>
                <a:spcPts val="0"/>
              </a:spcAft>
              <a:buClr>
                <a:schemeClr val="dk1"/>
              </a:buClr>
              <a:buSzPts val="2000"/>
              <a:buFont typeface="Arial"/>
              <a:buNone/>
            </a:pPr>
            <a:endParaRPr sz="2000" b="0" i="0" u="none" strike="noStrike" cap="none">
              <a:solidFill>
                <a:srgbClr val="63003C"/>
              </a:solidFill>
              <a:latin typeface="Open Sans"/>
              <a:ea typeface="Open Sans"/>
              <a:cs typeface="Open Sans"/>
              <a:sym typeface="Open Sans"/>
            </a:endParaRPr>
          </a:p>
          <a:p>
            <a:pPr marL="342900" marR="929639" lvl="1" indent="-215900" algn="l" rtl="0">
              <a:lnSpc>
                <a:spcPct val="129500"/>
              </a:lnSpc>
              <a:spcBef>
                <a:spcPts val="0"/>
              </a:spcBef>
              <a:spcAft>
                <a:spcPts val="0"/>
              </a:spcAft>
              <a:buClr>
                <a:schemeClr val="dk1"/>
              </a:buClr>
              <a:buSzPts val="2000"/>
              <a:buFont typeface="Arial"/>
              <a:buNone/>
            </a:pPr>
            <a:endParaRPr sz="2000" b="1" i="0" u="none" strike="noStrike" cap="none">
              <a:solidFill>
                <a:srgbClr val="63003C"/>
              </a:solidFill>
              <a:latin typeface="Open Sans"/>
              <a:ea typeface="Open Sans"/>
              <a:cs typeface="Open Sans"/>
              <a:sym typeface="Open Sans"/>
            </a:endParaRPr>
          </a:p>
          <a:p>
            <a:pPr marL="0" marR="929639" lvl="1" indent="0" algn="l" rtl="0">
              <a:lnSpc>
                <a:spcPct val="129500"/>
              </a:lnSpc>
              <a:spcBef>
                <a:spcPts val="0"/>
              </a:spcBef>
              <a:spcAft>
                <a:spcPts val="0"/>
              </a:spcAft>
              <a:buNone/>
            </a:pPr>
            <a:endParaRPr sz="2000" b="0" i="0" u="none" strike="noStrike" cap="none">
              <a:solidFill>
                <a:srgbClr val="63003C"/>
              </a:solidFill>
              <a:latin typeface="Open Sans"/>
              <a:ea typeface="Open Sans"/>
              <a:cs typeface="Open Sans"/>
              <a:sym typeface="Open Sans"/>
            </a:endParaRPr>
          </a:p>
        </p:txBody>
      </p:sp>
      <p:sp>
        <p:nvSpPr>
          <p:cNvPr id="425" name="Google Shape;425;g3afc4d4c1f9_0_37"/>
          <p:cNvSpPr txBox="1">
            <a:spLocks noGrp="1"/>
          </p:cNvSpPr>
          <p:nvPr>
            <p:ph type="title"/>
          </p:nvPr>
        </p:nvSpPr>
        <p:spPr>
          <a:xfrm>
            <a:off x="623392" y="274638"/>
            <a:ext cx="10177200" cy="562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Open Sans"/>
              <a:buNone/>
            </a:pPr>
            <a:r>
              <a:rPr lang="fr-FR" sz="3600"/>
              <a:t>IUT d’ORSAY : 3 départements</a:t>
            </a:r>
            <a:endParaRPr sz="3600"/>
          </a:p>
        </p:txBody>
      </p:sp>
      <p:grpSp>
        <p:nvGrpSpPr>
          <p:cNvPr id="426" name="Google Shape;426;g3afc4d4c1f9_0_37"/>
          <p:cNvGrpSpPr/>
          <p:nvPr/>
        </p:nvGrpSpPr>
        <p:grpSpPr>
          <a:xfrm>
            <a:off x="143450" y="2083894"/>
            <a:ext cx="3712853" cy="1604956"/>
            <a:chOff x="61" y="257617"/>
            <a:chExt cx="3712853" cy="1604956"/>
          </a:xfrm>
        </p:grpSpPr>
        <p:sp>
          <p:nvSpPr>
            <p:cNvPr id="427" name="Google Shape;427;g3afc4d4c1f9_0_37"/>
            <p:cNvSpPr/>
            <p:nvPr/>
          </p:nvSpPr>
          <p:spPr>
            <a:xfrm>
              <a:off x="61" y="257617"/>
              <a:ext cx="1734900" cy="433800"/>
            </a:xfrm>
            <a:prstGeom prst="roundRect">
              <a:avLst>
                <a:gd name="adj" fmla="val 10000"/>
              </a:avLst>
            </a:prstGeom>
            <a:solidFill>
              <a:srgbClr val="731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g3afc4d4c1f9_0_37"/>
            <p:cNvSpPr txBox="1"/>
            <p:nvPr/>
          </p:nvSpPr>
          <p:spPr>
            <a:xfrm>
              <a:off x="12765" y="270321"/>
              <a:ext cx="1709700" cy="40830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2200"/>
                <a:buFont typeface="Open Sans"/>
                <a:buNone/>
              </a:pPr>
              <a:r>
                <a:rPr lang="fr-FR" sz="2200">
                  <a:solidFill>
                    <a:schemeClr val="lt1"/>
                  </a:solidFill>
                  <a:latin typeface="Open Sans"/>
                  <a:ea typeface="Open Sans"/>
                  <a:cs typeface="Open Sans"/>
                  <a:sym typeface="Open Sans"/>
                </a:rPr>
                <a:t>Première</a:t>
              </a:r>
              <a:endParaRPr/>
            </a:p>
          </p:txBody>
        </p:sp>
        <p:sp>
          <p:nvSpPr>
            <p:cNvPr id="429" name="Google Shape;429;g3afc4d4c1f9_0_37"/>
            <p:cNvSpPr/>
            <p:nvPr/>
          </p:nvSpPr>
          <p:spPr>
            <a:xfrm rot="5400000">
              <a:off x="829638" y="729332"/>
              <a:ext cx="75900" cy="75900"/>
            </a:xfrm>
            <a:prstGeom prst="rightArrow">
              <a:avLst>
                <a:gd name="adj1" fmla="val 66700"/>
                <a:gd name="adj2" fmla="val 50000"/>
              </a:avLst>
            </a:prstGeom>
            <a:solidFill>
              <a:srgbClr val="7A13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g3afc4d4c1f9_0_37"/>
            <p:cNvSpPr/>
            <p:nvPr/>
          </p:nvSpPr>
          <p:spPr>
            <a:xfrm>
              <a:off x="61" y="843195"/>
              <a:ext cx="1734900" cy="433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g3afc4d4c1f9_0_37"/>
            <p:cNvSpPr txBox="1"/>
            <p:nvPr/>
          </p:nvSpPr>
          <p:spPr>
            <a:xfrm>
              <a:off x="12765" y="855899"/>
              <a:ext cx="1709700" cy="4083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Math</a:t>
              </a:r>
              <a:endParaRPr/>
            </a:p>
          </p:txBody>
        </p:sp>
        <p:sp>
          <p:nvSpPr>
            <p:cNvPr id="432" name="Google Shape;432;g3afc4d4c1f9_0_37"/>
            <p:cNvSpPr/>
            <p:nvPr/>
          </p:nvSpPr>
          <p:spPr>
            <a:xfrm rot="5400000">
              <a:off x="829638" y="1314910"/>
              <a:ext cx="75900" cy="75900"/>
            </a:xfrm>
            <a:prstGeom prst="rightArrow">
              <a:avLst>
                <a:gd name="adj1" fmla="val 66700"/>
                <a:gd name="adj2" fmla="val 50000"/>
              </a:avLst>
            </a:prstGeom>
            <a:solidFill>
              <a:srgbClr val="9C2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g3afc4d4c1f9_0_37"/>
            <p:cNvSpPr/>
            <p:nvPr/>
          </p:nvSpPr>
          <p:spPr>
            <a:xfrm>
              <a:off x="61" y="1428773"/>
              <a:ext cx="1734900" cy="433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g3afc4d4c1f9_0_37"/>
            <p:cNvSpPr txBox="1"/>
            <p:nvPr/>
          </p:nvSpPr>
          <p:spPr>
            <a:xfrm>
              <a:off x="12765" y="1441477"/>
              <a:ext cx="1709700" cy="4083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Physique-Chimie ou Sciences de l’ingénieur</a:t>
              </a:r>
              <a:endParaRPr/>
            </a:p>
          </p:txBody>
        </p:sp>
        <p:sp>
          <p:nvSpPr>
            <p:cNvPr id="435" name="Google Shape;435;g3afc4d4c1f9_0_37"/>
            <p:cNvSpPr/>
            <p:nvPr/>
          </p:nvSpPr>
          <p:spPr>
            <a:xfrm>
              <a:off x="1978014" y="257617"/>
              <a:ext cx="1734900" cy="433800"/>
            </a:xfrm>
            <a:prstGeom prst="roundRect">
              <a:avLst>
                <a:gd name="adj" fmla="val 10000"/>
              </a:avLst>
            </a:prstGeom>
            <a:solidFill>
              <a:srgbClr val="B29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g3afc4d4c1f9_0_37"/>
            <p:cNvSpPr txBox="1"/>
            <p:nvPr/>
          </p:nvSpPr>
          <p:spPr>
            <a:xfrm>
              <a:off x="1990718" y="270321"/>
              <a:ext cx="1709700" cy="40830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2200"/>
                <a:buFont typeface="Open Sans"/>
                <a:buNone/>
              </a:pPr>
              <a:r>
                <a:rPr lang="fr-FR" sz="2200">
                  <a:solidFill>
                    <a:schemeClr val="lt1"/>
                  </a:solidFill>
                  <a:latin typeface="Open Sans"/>
                  <a:ea typeface="Open Sans"/>
                  <a:cs typeface="Open Sans"/>
                  <a:sym typeface="Open Sans"/>
                </a:rPr>
                <a:t>Terminale</a:t>
              </a:r>
              <a:endParaRPr/>
            </a:p>
          </p:txBody>
        </p:sp>
        <p:sp>
          <p:nvSpPr>
            <p:cNvPr id="437" name="Google Shape;437;g3afc4d4c1f9_0_37"/>
            <p:cNvSpPr/>
            <p:nvPr/>
          </p:nvSpPr>
          <p:spPr>
            <a:xfrm rot="5400000">
              <a:off x="2807591" y="729332"/>
              <a:ext cx="75900" cy="75900"/>
            </a:xfrm>
            <a:prstGeom prst="rightArrow">
              <a:avLst>
                <a:gd name="adj1" fmla="val 66700"/>
                <a:gd name="adj2" fmla="val 50000"/>
              </a:avLst>
            </a:prstGeom>
            <a:solidFill>
              <a:srgbClr val="AE5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g3afc4d4c1f9_0_37"/>
            <p:cNvSpPr/>
            <p:nvPr/>
          </p:nvSpPr>
          <p:spPr>
            <a:xfrm>
              <a:off x="1978014" y="843195"/>
              <a:ext cx="1734900" cy="433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g3afc4d4c1f9_0_37"/>
            <p:cNvSpPr txBox="1"/>
            <p:nvPr/>
          </p:nvSpPr>
          <p:spPr>
            <a:xfrm>
              <a:off x="1990718" y="855899"/>
              <a:ext cx="1709700" cy="4083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Math (ou Math complémentaires)</a:t>
              </a:r>
              <a:endParaRPr/>
            </a:p>
          </p:txBody>
        </p:sp>
        <p:sp>
          <p:nvSpPr>
            <p:cNvPr id="440" name="Google Shape;440;g3afc4d4c1f9_0_37"/>
            <p:cNvSpPr/>
            <p:nvPr/>
          </p:nvSpPr>
          <p:spPr>
            <a:xfrm rot="5400000">
              <a:off x="2807591" y="1314910"/>
              <a:ext cx="75900" cy="75900"/>
            </a:xfrm>
            <a:prstGeom prst="rightArrow">
              <a:avLst>
                <a:gd name="adj1" fmla="val 66700"/>
                <a:gd name="adj2" fmla="val 50000"/>
              </a:avLst>
            </a:prstGeom>
            <a:solidFill>
              <a:srgbClr val="B29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g3afc4d4c1f9_0_37"/>
            <p:cNvSpPr/>
            <p:nvPr/>
          </p:nvSpPr>
          <p:spPr>
            <a:xfrm>
              <a:off x="1978014" y="1428773"/>
              <a:ext cx="1734900" cy="433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g3afc4d4c1f9_0_37"/>
            <p:cNvSpPr txBox="1"/>
            <p:nvPr/>
          </p:nvSpPr>
          <p:spPr>
            <a:xfrm>
              <a:off x="1990718" y="1441477"/>
              <a:ext cx="1709700" cy="4083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Physique-Chimie ou Sciences de l’ingénieur</a:t>
              </a:r>
              <a:endParaRPr/>
            </a:p>
          </p:txBody>
        </p:sp>
      </p:grpSp>
      <p:sp>
        <p:nvSpPr>
          <p:cNvPr id="443" name="Google Shape;443;g3afc4d4c1f9_0_37"/>
          <p:cNvSpPr txBox="1"/>
          <p:nvPr/>
        </p:nvSpPr>
        <p:spPr>
          <a:xfrm>
            <a:off x="143389" y="1569781"/>
            <a:ext cx="3713100" cy="3693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chemeClr val="lt1"/>
                </a:solidFill>
                <a:latin typeface="Open Sans"/>
                <a:ea typeface="Open Sans"/>
                <a:cs typeface="Open Sans"/>
                <a:sym typeface="Open Sans"/>
              </a:rPr>
              <a:t>BUT Mesures Physiques</a:t>
            </a:r>
            <a:endParaRPr/>
          </a:p>
        </p:txBody>
      </p:sp>
      <p:pic>
        <p:nvPicPr>
          <p:cNvPr id="444" name="Google Shape;444;g3afc4d4c1f9_0_37"/>
          <p:cNvPicPr preferRelativeResize="0"/>
          <p:nvPr/>
        </p:nvPicPr>
        <p:blipFill rotWithShape="1">
          <a:blip r:embed="rId3">
            <a:alphaModFix/>
          </a:blip>
          <a:srcRect l="550" t="16857" r="-550" b="14167"/>
          <a:stretch/>
        </p:blipFill>
        <p:spPr>
          <a:xfrm>
            <a:off x="2007309" y="4069478"/>
            <a:ext cx="1956562" cy="1012194"/>
          </a:xfrm>
          <a:prstGeom prst="rect">
            <a:avLst/>
          </a:prstGeom>
          <a:noFill/>
          <a:ln>
            <a:noFill/>
          </a:ln>
        </p:spPr>
      </p:pic>
      <p:pic>
        <p:nvPicPr>
          <p:cNvPr id="445" name="Google Shape;445;g3afc4d4c1f9_0_37"/>
          <p:cNvPicPr preferRelativeResize="0"/>
          <p:nvPr/>
        </p:nvPicPr>
        <p:blipFill rotWithShape="1">
          <a:blip r:embed="rId4">
            <a:alphaModFix/>
          </a:blip>
          <a:srcRect l="14415" t="13647" r="14079" b="37064"/>
          <a:stretch/>
        </p:blipFill>
        <p:spPr>
          <a:xfrm>
            <a:off x="167283" y="4075090"/>
            <a:ext cx="1760972" cy="1497727"/>
          </a:xfrm>
          <a:prstGeom prst="rect">
            <a:avLst/>
          </a:prstGeom>
          <a:noFill/>
          <a:ln>
            <a:noFill/>
          </a:ln>
        </p:spPr>
      </p:pic>
      <p:sp>
        <p:nvSpPr>
          <p:cNvPr id="446" name="Google Shape;446;g3afc4d4c1f9_0_37"/>
          <p:cNvSpPr/>
          <p:nvPr/>
        </p:nvSpPr>
        <p:spPr>
          <a:xfrm>
            <a:off x="1997247" y="5164575"/>
            <a:ext cx="1966500" cy="1418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3afc4d4c1f9_0_64"/>
          <p:cNvSpPr txBox="1">
            <a:spLocks noGrp="1"/>
          </p:cNvSpPr>
          <p:nvPr>
            <p:ph type="sldNum" idx="12"/>
          </p:nvPr>
        </p:nvSpPr>
        <p:spPr>
          <a:xfrm>
            <a:off x="84960" y="6303386"/>
            <a:ext cx="5385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fr-FR"/>
              <a:t>19</a:t>
            </a:fld>
            <a:endParaRPr/>
          </a:p>
        </p:txBody>
      </p:sp>
      <p:sp>
        <p:nvSpPr>
          <p:cNvPr id="452" name="Google Shape;452;g3afc4d4c1f9_0_64"/>
          <p:cNvSpPr/>
          <p:nvPr/>
        </p:nvSpPr>
        <p:spPr>
          <a:xfrm>
            <a:off x="1524001" y="2568268"/>
            <a:ext cx="9454500" cy="1752900"/>
          </a:xfrm>
          <a:prstGeom prst="rect">
            <a:avLst/>
          </a:prstGeom>
          <a:noFill/>
          <a:ln>
            <a:noFill/>
          </a:ln>
        </p:spPr>
        <p:txBody>
          <a:bodyPr spcFirstLastPara="1" wrap="square" lIns="0" tIns="85075" rIns="0" bIns="0" anchor="t" anchorCtr="0">
            <a:noAutofit/>
          </a:bodyPr>
          <a:lstStyle/>
          <a:p>
            <a:pPr marL="0" marR="929639" lvl="1" indent="0" algn="l" rtl="0">
              <a:lnSpc>
                <a:spcPct val="129500"/>
              </a:lnSpc>
              <a:spcBef>
                <a:spcPts val="0"/>
              </a:spcBef>
              <a:spcAft>
                <a:spcPts val="0"/>
              </a:spcAft>
              <a:buNone/>
            </a:pPr>
            <a:endParaRPr sz="2000" b="1" i="0" u="none" strike="noStrike" cap="none">
              <a:solidFill>
                <a:srgbClr val="63003C"/>
              </a:solidFill>
              <a:latin typeface="Open Sans"/>
              <a:ea typeface="Open Sans"/>
              <a:cs typeface="Open Sans"/>
              <a:sym typeface="Open Sans"/>
            </a:endParaRPr>
          </a:p>
          <a:p>
            <a:pPr marL="342900" marR="929639" lvl="1" indent="-215900" algn="l" rtl="0">
              <a:lnSpc>
                <a:spcPct val="129500"/>
              </a:lnSpc>
              <a:spcBef>
                <a:spcPts val="0"/>
              </a:spcBef>
              <a:spcAft>
                <a:spcPts val="0"/>
              </a:spcAft>
              <a:buClr>
                <a:schemeClr val="dk1"/>
              </a:buClr>
              <a:buSzPts val="2000"/>
              <a:buFont typeface="Arial"/>
              <a:buNone/>
            </a:pPr>
            <a:endParaRPr sz="2000" b="0" i="0" u="none" strike="noStrike" cap="none">
              <a:solidFill>
                <a:srgbClr val="63003C"/>
              </a:solidFill>
              <a:latin typeface="Open Sans"/>
              <a:ea typeface="Open Sans"/>
              <a:cs typeface="Open Sans"/>
              <a:sym typeface="Open Sans"/>
            </a:endParaRPr>
          </a:p>
          <a:p>
            <a:pPr marL="342900" marR="929639" lvl="1" indent="-215900" algn="l" rtl="0">
              <a:lnSpc>
                <a:spcPct val="129500"/>
              </a:lnSpc>
              <a:spcBef>
                <a:spcPts val="0"/>
              </a:spcBef>
              <a:spcAft>
                <a:spcPts val="0"/>
              </a:spcAft>
              <a:buClr>
                <a:schemeClr val="dk1"/>
              </a:buClr>
              <a:buSzPts val="2000"/>
              <a:buFont typeface="Arial"/>
              <a:buNone/>
            </a:pPr>
            <a:endParaRPr sz="2000" b="0" i="0" u="none" strike="noStrike" cap="none">
              <a:solidFill>
                <a:srgbClr val="63003C"/>
              </a:solidFill>
              <a:latin typeface="Open Sans"/>
              <a:ea typeface="Open Sans"/>
              <a:cs typeface="Open Sans"/>
              <a:sym typeface="Open Sans"/>
            </a:endParaRPr>
          </a:p>
          <a:p>
            <a:pPr marL="342900" marR="929639" lvl="1" indent="-215900" algn="l" rtl="0">
              <a:lnSpc>
                <a:spcPct val="129500"/>
              </a:lnSpc>
              <a:spcBef>
                <a:spcPts val="0"/>
              </a:spcBef>
              <a:spcAft>
                <a:spcPts val="0"/>
              </a:spcAft>
              <a:buClr>
                <a:schemeClr val="dk1"/>
              </a:buClr>
              <a:buSzPts val="2000"/>
              <a:buFont typeface="Arial"/>
              <a:buNone/>
            </a:pPr>
            <a:endParaRPr sz="2000" b="1" i="0" u="none" strike="noStrike" cap="none">
              <a:solidFill>
                <a:srgbClr val="63003C"/>
              </a:solidFill>
              <a:latin typeface="Open Sans"/>
              <a:ea typeface="Open Sans"/>
              <a:cs typeface="Open Sans"/>
              <a:sym typeface="Open Sans"/>
            </a:endParaRPr>
          </a:p>
          <a:p>
            <a:pPr marL="0" marR="929639" lvl="1" indent="0" algn="l" rtl="0">
              <a:lnSpc>
                <a:spcPct val="129500"/>
              </a:lnSpc>
              <a:spcBef>
                <a:spcPts val="0"/>
              </a:spcBef>
              <a:spcAft>
                <a:spcPts val="0"/>
              </a:spcAft>
              <a:buNone/>
            </a:pPr>
            <a:endParaRPr sz="2000" b="0" i="0" u="none" strike="noStrike" cap="none">
              <a:solidFill>
                <a:srgbClr val="63003C"/>
              </a:solidFill>
              <a:latin typeface="Open Sans"/>
              <a:ea typeface="Open Sans"/>
              <a:cs typeface="Open Sans"/>
              <a:sym typeface="Open Sans"/>
            </a:endParaRPr>
          </a:p>
        </p:txBody>
      </p:sp>
      <p:sp>
        <p:nvSpPr>
          <p:cNvPr id="453" name="Google Shape;453;g3afc4d4c1f9_0_64"/>
          <p:cNvSpPr txBox="1">
            <a:spLocks noGrp="1"/>
          </p:cNvSpPr>
          <p:nvPr>
            <p:ph type="title"/>
          </p:nvPr>
        </p:nvSpPr>
        <p:spPr>
          <a:xfrm>
            <a:off x="623392" y="274638"/>
            <a:ext cx="10177200" cy="562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Open Sans"/>
              <a:buNone/>
            </a:pPr>
            <a:r>
              <a:rPr lang="fr-FR" sz="3600"/>
              <a:t>IUT d’ORSAY : 3 départements</a:t>
            </a:r>
            <a:endParaRPr sz="3600"/>
          </a:p>
        </p:txBody>
      </p:sp>
      <p:sp>
        <p:nvSpPr>
          <p:cNvPr id="454" name="Google Shape;454;g3afc4d4c1f9_0_64"/>
          <p:cNvSpPr txBox="1"/>
          <p:nvPr/>
        </p:nvSpPr>
        <p:spPr>
          <a:xfrm>
            <a:off x="4449826" y="1569790"/>
            <a:ext cx="3713100" cy="3693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chemeClr val="lt1"/>
                </a:solidFill>
                <a:latin typeface="Open Sans"/>
                <a:ea typeface="Open Sans"/>
                <a:cs typeface="Open Sans"/>
                <a:sym typeface="Open Sans"/>
              </a:rPr>
              <a:t>BUT Chimie</a:t>
            </a:r>
            <a:endParaRPr/>
          </a:p>
        </p:txBody>
      </p:sp>
      <p:grpSp>
        <p:nvGrpSpPr>
          <p:cNvPr id="455" name="Google Shape;455;g3afc4d4c1f9_0_64"/>
          <p:cNvGrpSpPr/>
          <p:nvPr/>
        </p:nvGrpSpPr>
        <p:grpSpPr>
          <a:xfrm>
            <a:off x="143450" y="2083894"/>
            <a:ext cx="3712853" cy="1604956"/>
            <a:chOff x="61" y="257617"/>
            <a:chExt cx="3712853" cy="1604956"/>
          </a:xfrm>
        </p:grpSpPr>
        <p:sp>
          <p:nvSpPr>
            <p:cNvPr id="456" name="Google Shape;456;g3afc4d4c1f9_0_64"/>
            <p:cNvSpPr/>
            <p:nvPr/>
          </p:nvSpPr>
          <p:spPr>
            <a:xfrm>
              <a:off x="61" y="257617"/>
              <a:ext cx="1734900" cy="433800"/>
            </a:xfrm>
            <a:prstGeom prst="roundRect">
              <a:avLst>
                <a:gd name="adj" fmla="val 10000"/>
              </a:avLst>
            </a:prstGeom>
            <a:solidFill>
              <a:srgbClr val="731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g3afc4d4c1f9_0_64"/>
            <p:cNvSpPr txBox="1"/>
            <p:nvPr/>
          </p:nvSpPr>
          <p:spPr>
            <a:xfrm>
              <a:off x="12765" y="270321"/>
              <a:ext cx="1709700" cy="40830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2200"/>
                <a:buFont typeface="Open Sans"/>
                <a:buNone/>
              </a:pPr>
              <a:r>
                <a:rPr lang="fr-FR" sz="2200">
                  <a:solidFill>
                    <a:schemeClr val="lt1"/>
                  </a:solidFill>
                  <a:latin typeface="Open Sans"/>
                  <a:ea typeface="Open Sans"/>
                  <a:cs typeface="Open Sans"/>
                  <a:sym typeface="Open Sans"/>
                </a:rPr>
                <a:t>Première</a:t>
              </a:r>
              <a:endParaRPr/>
            </a:p>
          </p:txBody>
        </p:sp>
        <p:sp>
          <p:nvSpPr>
            <p:cNvPr id="458" name="Google Shape;458;g3afc4d4c1f9_0_64"/>
            <p:cNvSpPr/>
            <p:nvPr/>
          </p:nvSpPr>
          <p:spPr>
            <a:xfrm rot="5400000">
              <a:off x="829638" y="729332"/>
              <a:ext cx="75900" cy="75900"/>
            </a:xfrm>
            <a:prstGeom prst="rightArrow">
              <a:avLst>
                <a:gd name="adj1" fmla="val 66700"/>
                <a:gd name="adj2" fmla="val 50000"/>
              </a:avLst>
            </a:prstGeom>
            <a:solidFill>
              <a:srgbClr val="7A13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g3afc4d4c1f9_0_64"/>
            <p:cNvSpPr/>
            <p:nvPr/>
          </p:nvSpPr>
          <p:spPr>
            <a:xfrm>
              <a:off x="61" y="843195"/>
              <a:ext cx="1734900" cy="433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g3afc4d4c1f9_0_64"/>
            <p:cNvSpPr txBox="1"/>
            <p:nvPr/>
          </p:nvSpPr>
          <p:spPr>
            <a:xfrm>
              <a:off x="12765" y="855899"/>
              <a:ext cx="1709700" cy="4083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Math</a:t>
              </a:r>
              <a:endParaRPr/>
            </a:p>
          </p:txBody>
        </p:sp>
        <p:sp>
          <p:nvSpPr>
            <p:cNvPr id="461" name="Google Shape;461;g3afc4d4c1f9_0_64"/>
            <p:cNvSpPr/>
            <p:nvPr/>
          </p:nvSpPr>
          <p:spPr>
            <a:xfrm rot="5400000">
              <a:off x="829638" y="1314910"/>
              <a:ext cx="75900" cy="75900"/>
            </a:xfrm>
            <a:prstGeom prst="rightArrow">
              <a:avLst>
                <a:gd name="adj1" fmla="val 66700"/>
                <a:gd name="adj2" fmla="val 50000"/>
              </a:avLst>
            </a:prstGeom>
            <a:solidFill>
              <a:srgbClr val="9C2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g3afc4d4c1f9_0_64"/>
            <p:cNvSpPr/>
            <p:nvPr/>
          </p:nvSpPr>
          <p:spPr>
            <a:xfrm>
              <a:off x="61" y="1428773"/>
              <a:ext cx="1734900" cy="433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g3afc4d4c1f9_0_64"/>
            <p:cNvSpPr txBox="1"/>
            <p:nvPr/>
          </p:nvSpPr>
          <p:spPr>
            <a:xfrm>
              <a:off x="12765" y="1441477"/>
              <a:ext cx="1709700" cy="4083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Physique-Chimie ou Sciences de l’ingénieur</a:t>
              </a:r>
              <a:endParaRPr/>
            </a:p>
          </p:txBody>
        </p:sp>
        <p:sp>
          <p:nvSpPr>
            <p:cNvPr id="464" name="Google Shape;464;g3afc4d4c1f9_0_64"/>
            <p:cNvSpPr/>
            <p:nvPr/>
          </p:nvSpPr>
          <p:spPr>
            <a:xfrm>
              <a:off x="1978014" y="257617"/>
              <a:ext cx="1734900" cy="433800"/>
            </a:xfrm>
            <a:prstGeom prst="roundRect">
              <a:avLst>
                <a:gd name="adj" fmla="val 10000"/>
              </a:avLst>
            </a:prstGeom>
            <a:solidFill>
              <a:srgbClr val="B29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g3afc4d4c1f9_0_64"/>
            <p:cNvSpPr txBox="1"/>
            <p:nvPr/>
          </p:nvSpPr>
          <p:spPr>
            <a:xfrm>
              <a:off x="1990718" y="270321"/>
              <a:ext cx="1709700" cy="40830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2200"/>
                <a:buFont typeface="Open Sans"/>
                <a:buNone/>
              </a:pPr>
              <a:r>
                <a:rPr lang="fr-FR" sz="2200">
                  <a:solidFill>
                    <a:schemeClr val="lt1"/>
                  </a:solidFill>
                  <a:latin typeface="Open Sans"/>
                  <a:ea typeface="Open Sans"/>
                  <a:cs typeface="Open Sans"/>
                  <a:sym typeface="Open Sans"/>
                </a:rPr>
                <a:t>Terminale</a:t>
              </a:r>
              <a:endParaRPr/>
            </a:p>
          </p:txBody>
        </p:sp>
        <p:sp>
          <p:nvSpPr>
            <p:cNvPr id="466" name="Google Shape;466;g3afc4d4c1f9_0_64"/>
            <p:cNvSpPr/>
            <p:nvPr/>
          </p:nvSpPr>
          <p:spPr>
            <a:xfrm rot="5400000">
              <a:off x="2807591" y="729332"/>
              <a:ext cx="75900" cy="75900"/>
            </a:xfrm>
            <a:prstGeom prst="rightArrow">
              <a:avLst>
                <a:gd name="adj1" fmla="val 66700"/>
                <a:gd name="adj2" fmla="val 50000"/>
              </a:avLst>
            </a:prstGeom>
            <a:solidFill>
              <a:srgbClr val="AE5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g3afc4d4c1f9_0_64"/>
            <p:cNvSpPr/>
            <p:nvPr/>
          </p:nvSpPr>
          <p:spPr>
            <a:xfrm>
              <a:off x="1978014" y="843195"/>
              <a:ext cx="1734900" cy="433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g3afc4d4c1f9_0_64"/>
            <p:cNvSpPr txBox="1"/>
            <p:nvPr/>
          </p:nvSpPr>
          <p:spPr>
            <a:xfrm>
              <a:off x="1990718" y="855899"/>
              <a:ext cx="1709700" cy="4083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Math (ou Math complémentaires)</a:t>
              </a:r>
              <a:endParaRPr/>
            </a:p>
          </p:txBody>
        </p:sp>
        <p:sp>
          <p:nvSpPr>
            <p:cNvPr id="469" name="Google Shape;469;g3afc4d4c1f9_0_64"/>
            <p:cNvSpPr/>
            <p:nvPr/>
          </p:nvSpPr>
          <p:spPr>
            <a:xfrm rot="5400000">
              <a:off x="2807591" y="1314910"/>
              <a:ext cx="75900" cy="75900"/>
            </a:xfrm>
            <a:prstGeom prst="rightArrow">
              <a:avLst>
                <a:gd name="adj1" fmla="val 66700"/>
                <a:gd name="adj2" fmla="val 50000"/>
              </a:avLst>
            </a:prstGeom>
            <a:solidFill>
              <a:srgbClr val="B29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g3afc4d4c1f9_0_64"/>
            <p:cNvSpPr/>
            <p:nvPr/>
          </p:nvSpPr>
          <p:spPr>
            <a:xfrm>
              <a:off x="1978014" y="1428773"/>
              <a:ext cx="1734900" cy="433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g3afc4d4c1f9_0_64"/>
            <p:cNvSpPr txBox="1"/>
            <p:nvPr/>
          </p:nvSpPr>
          <p:spPr>
            <a:xfrm>
              <a:off x="1990718" y="1441477"/>
              <a:ext cx="1709700" cy="4083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Physique-Chimie ou Sciences de l’ingénieur</a:t>
              </a:r>
              <a:endParaRPr/>
            </a:p>
          </p:txBody>
        </p:sp>
      </p:grpSp>
      <p:sp>
        <p:nvSpPr>
          <p:cNvPr id="472" name="Google Shape;472;g3afc4d4c1f9_0_64"/>
          <p:cNvSpPr txBox="1"/>
          <p:nvPr/>
        </p:nvSpPr>
        <p:spPr>
          <a:xfrm>
            <a:off x="143389" y="1569781"/>
            <a:ext cx="3713100" cy="3693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chemeClr val="lt1"/>
                </a:solidFill>
                <a:latin typeface="Open Sans"/>
                <a:ea typeface="Open Sans"/>
                <a:cs typeface="Open Sans"/>
                <a:sym typeface="Open Sans"/>
              </a:rPr>
              <a:t>BUT Mesures Physiques</a:t>
            </a:r>
            <a:endParaRPr/>
          </a:p>
        </p:txBody>
      </p:sp>
      <p:grpSp>
        <p:nvGrpSpPr>
          <p:cNvPr id="473" name="Google Shape;473;g3afc4d4c1f9_0_64"/>
          <p:cNvGrpSpPr/>
          <p:nvPr/>
        </p:nvGrpSpPr>
        <p:grpSpPr>
          <a:xfrm>
            <a:off x="4443329" y="2082800"/>
            <a:ext cx="3717313" cy="1872154"/>
            <a:chOff x="2188" y="124028"/>
            <a:chExt cx="3717313" cy="1872154"/>
          </a:xfrm>
        </p:grpSpPr>
        <p:sp>
          <p:nvSpPr>
            <p:cNvPr id="474" name="Google Shape;474;g3afc4d4c1f9_0_64"/>
            <p:cNvSpPr/>
            <p:nvPr/>
          </p:nvSpPr>
          <p:spPr>
            <a:xfrm>
              <a:off x="2188" y="124028"/>
              <a:ext cx="1737000" cy="434400"/>
            </a:xfrm>
            <a:prstGeom prst="roundRect">
              <a:avLst>
                <a:gd name="adj" fmla="val 10000"/>
              </a:avLst>
            </a:prstGeom>
            <a:solidFill>
              <a:srgbClr val="731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g3afc4d4c1f9_0_64"/>
            <p:cNvSpPr txBox="1"/>
            <p:nvPr/>
          </p:nvSpPr>
          <p:spPr>
            <a:xfrm>
              <a:off x="14908" y="136748"/>
              <a:ext cx="1711800" cy="40890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2200"/>
                <a:buFont typeface="Open Sans"/>
                <a:buNone/>
              </a:pPr>
              <a:r>
                <a:rPr lang="fr-FR" sz="2200">
                  <a:solidFill>
                    <a:schemeClr val="lt1"/>
                  </a:solidFill>
                  <a:latin typeface="Open Sans"/>
                  <a:ea typeface="Open Sans"/>
                  <a:cs typeface="Open Sans"/>
                  <a:sym typeface="Open Sans"/>
                </a:rPr>
                <a:t>Première</a:t>
              </a:r>
              <a:endParaRPr/>
            </a:p>
          </p:txBody>
        </p:sp>
        <p:sp>
          <p:nvSpPr>
            <p:cNvPr id="476" name="Google Shape;476;g3afc4d4c1f9_0_64"/>
            <p:cNvSpPr/>
            <p:nvPr/>
          </p:nvSpPr>
          <p:spPr>
            <a:xfrm rot="5400000">
              <a:off x="832845" y="596307"/>
              <a:ext cx="75900" cy="75900"/>
            </a:xfrm>
            <a:prstGeom prst="rightArrow">
              <a:avLst>
                <a:gd name="adj1" fmla="val 66700"/>
                <a:gd name="adj2" fmla="val 50000"/>
              </a:avLst>
            </a:prstGeom>
            <a:solidFill>
              <a:srgbClr val="7A13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g3afc4d4c1f9_0_64"/>
            <p:cNvSpPr/>
            <p:nvPr/>
          </p:nvSpPr>
          <p:spPr>
            <a:xfrm>
              <a:off x="2188" y="710305"/>
              <a:ext cx="1737000" cy="4344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g3afc4d4c1f9_0_64"/>
            <p:cNvSpPr txBox="1"/>
            <p:nvPr/>
          </p:nvSpPr>
          <p:spPr>
            <a:xfrm>
              <a:off x="14908" y="723025"/>
              <a:ext cx="1711800" cy="4089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Math</a:t>
              </a:r>
              <a:endParaRPr/>
            </a:p>
          </p:txBody>
        </p:sp>
        <p:sp>
          <p:nvSpPr>
            <p:cNvPr id="479" name="Google Shape;479;g3afc4d4c1f9_0_64"/>
            <p:cNvSpPr/>
            <p:nvPr/>
          </p:nvSpPr>
          <p:spPr>
            <a:xfrm rot="5400000">
              <a:off x="832845" y="1182583"/>
              <a:ext cx="75900" cy="75900"/>
            </a:xfrm>
            <a:prstGeom prst="rightArrow">
              <a:avLst>
                <a:gd name="adj1" fmla="val 66700"/>
                <a:gd name="adj2" fmla="val 50000"/>
              </a:avLst>
            </a:prstGeom>
            <a:solidFill>
              <a:srgbClr val="9C2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g3afc4d4c1f9_0_64"/>
            <p:cNvSpPr/>
            <p:nvPr/>
          </p:nvSpPr>
          <p:spPr>
            <a:xfrm>
              <a:off x="2188" y="1296582"/>
              <a:ext cx="1737000" cy="6996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g3afc4d4c1f9_0_64"/>
            <p:cNvSpPr txBox="1"/>
            <p:nvPr/>
          </p:nvSpPr>
          <p:spPr>
            <a:xfrm>
              <a:off x="22677" y="1317071"/>
              <a:ext cx="1696200" cy="658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Physique-Chimie ou SVT ou Sciences de l’ingénieur</a:t>
              </a:r>
              <a:endParaRPr/>
            </a:p>
          </p:txBody>
        </p:sp>
        <p:sp>
          <p:nvSpPr>
            <p:cNvPr id="482" name="Google Shape;482;g3afc4d4c1f9_0_64"/>
            <p:cNvSpPr/>
            <p:nvPr/>
          </p:nvSpPr>
          <p:spPr>
            <a:xfrm>
              <a:off x="1982501" y="124028"/>
              <a:ext cx="1737000" cy="434400"/>
            </a:xfrm>
            <a:prstGeom prst="roundRect">
              <a:avLst>
                <a:gd name="adj" fmla="val 10000"/>
              </a:avLst>
            </a:prstGeom>
            <a:solidFill>
              <a:srgbClr val="B29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g3afc4d4c1f9_0_64"/>
            <p:cNvSpPr txBox="1"/>
            <p:nvPr/>
          </p:nvSpPr>
          <p:spPr>
            <a:xfrm>
              <a:off x="1995221" y="136748"/>
              <a:ext cx="1711800" cy="40890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2200"/>
                <a:buFont typeface="Open Sans"/>
                <a:buNone/>
              </a:pPr>
              <a:r>
                <a:rPr lang="fr-FR" sz="2200">
                  <a:solidFill>
                    <a:schemeClr val="lt1"/>
                  </a:solidFill>
                  <a:latin typeface="Open Sans"/>
                  <a:ea typeface="Open Sans"/>
                  <a:cs typeface="Open Sans"/>
                  <a:sym typeface="Open Sans"/>
                </a:rPr>
                <a:t>Terminale</a:t>
              </a:r>
              <a:endParaRPr/>
            </a:p>
          </p:txBody>
        </p:sp>
        <p:sp>
          <p:nvSpPr>
            <p:cNvPr id="484" name="Google Shape;484;g3afc4d4c1f9_0_64"/>
            <p:cNvSpPr/>
            <p:nvPr/>
          </p:nvSpPr>
          <p:spPr>
            <a:xfrm rot="5400000">
              <a:off x="2813158" y="596307"/>
              <a:ext cx="75900" cy="75900"/>
            </a:xfrm>
            <a:prstGeom prst="rightArrow">
              <a:avLst>
                <a:gd name="adj1" fmla="val 66700"/>
                <a:gd name="adj2" fmla="val 50000"/>
              </a:avLst>
            </a:prstGeom>
            <a:solidFill>
              <a:srgbClr val="AE5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g3afc4d4c1f9_0_64"/>
            <p:cNvSpPr/>
            <p:nvPr/>
          </p:nvSpPr>
          <p:spPr>
            <a:xfrm>
              <a:off x="1982501" y="710305"/>
              <a:ext cx="1737000" cy="4344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g3afc4d4c1f9_0_64"/>
            <p:cNvSpPr txBox="1"/>
            <p:nvPr/>
          </p:nvSpPr>
          <p:spPr>
            <a:xfrm>
              <a:off x="1995221" y="723025"/>
              <a:ext cx="1711800" cy="4089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Math (ou Math complémentaires</a:t>
              </a:r>
              <a:r>
                <a:rPr lang="fr-FR" sz="600">
                  <a:solidFill>
                    <a:schemeClr val="dk1"/>
                  </a:solidFill>
                  <a:latin typeface="Open Sans"/>
                  <a:ea typeface="Open Sans"/>
                  <a:cs typeface="Open Sans"/>
                  <a:sym typeface="Open Sans"/>
                </a:rPr>
                <a:t>)</a:t>
              </a:r>
              <a:endParaRPr/>
            </a:p>
          </p:txBody>
        </p:sp>
        <p:sp>
          <p:nvSpPr>
            <p:cNvPr id="487" name="Google Shape;487;g3afc4d4c1f9_0_64"/>
            <p:cNvSpPr/>
            <p:nvPr/>
          </p:nvSpPr>
          <p:spPr>
            <a:xfrm rot="5400000">
              <a:off x="2813158" y="1182583"/>
              <a:ext cx="75900" cy="75900"/>
            </a:xfrm>
            <a:prstGeom prst="rightArrow">
              <a:avLst>
                <a:gd name="adj1" fmla="val 66700"/>
                <a:gd name="adj2" fmla="val 50000"/>
              </a:avLst>
            </a:prstGeom>
            <a:solidFill>
              <a:srgbClr val="B29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g3afc4d4c1f9_0_64"/>
            <p:cNvSpPr/>
            <p:nvPr/>
          </p:nvSpPr>
          <p:spPr>
            <a:xfrm>
              <a:off x="1982501" y="1296582"/>
              <a:ext cx="1737000" cy="6825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g3afc4d4c1f9_0_64"/>
            <p:cNvSpPr txBox="1"/>
            <p:nvPr/>
          </p:nvSpPr>
          <p:spPr>
            <a:xfrm>
              <a:off x="2002494" y="1316575"/>
              <a:ext cx="1697100" cy="6426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Physique-Chimie ou SVT ou Sciences de l’ingénieur</a:t>
              </a:r>
              <a:endParaRPr/>
            </a:p>
          </p:txBody>
        </p:sp>
      </p:grpSp>
      <p:pic>
        <p:nvPicPr>
          <p:cNvPr id="490" name="Google Shape;490;g3afc4d4c1f9_0_64"/>
          <p:cNvPicPr preferRelativeResize="0"/>
          <p:nvPr/>
        </p:nvPicPr>
        <p:blipFill rotWithShape="1">
          <a:blip r:embed="rId3">
            <a:alphaModFix/>
          </a:blip>
          <a:srcRect l="550" t="16857" r="-550" b="14167"/>
          <a:stretch/>
        </p:blipFill>
        <p:spPr>
          <a:xfrm>
            <a:off x="2007309" y="4069478"/>
            <a:ext cx="1956562" cy="1012194"/>
          </a:xfrm>
          <a:prstGeom prst="rect">
            <a:avLst/>
          </a:prstGeom>
          <a:noFill/>
          <a:ln>
            <a:noFill/>
          </a:ln>
        </p:spPr>
      </p:pic>
      <p:pic>
        <p:nvPicPr>
          <p:cNvPr id="491" name="Google Shape;491;g3afc4d4c1f9_0_64"/>
          <p:cNvPicPr preferRelativeResize="0"/>
          <p:nvPr/>
        </p:nvPicPr>
        <p:blipFill rotWithShape="1">
          <a:blip r:embed="rId4">
            <a:alphaModFix/>
          </a:blip>
          <a:srcRect l="14415" t="13647" r="14079" b="37064"/>
          <a:stretch/>
        </p:blipFill>
        <p:spPr>
          <a:xfrm>
            <a:off x="167283" y="4075090"/>
            <a:ext cx="1760972" cy="1497727"/>
          </a:xfrm>
          <a:prstGeom prst="rect">
            <a:avLst/>
          </a:prstGeom>
          <a:noFill/>
          <a:ln>
            <a:noFill/>
          </a:ln>
        </p:spPr>
      </p:pic>
      <p:pic>
        <p:nvPicPr>
          <p:cNvPr id="492" name="Google Shape;492;g3afc4d4c1f9_0_64"/>
          <p:cNvPicPr preferRelativeResize="0"/>
          <p:nvPr/>
        </p:nvPicPr>
        <p:blipFill rotWithShape="1">
          <a:blip r:embed="rId5">
            <a:alphaModFix/>
          </a:blip>
          <a:srcRect/>
          <a:stretch/>
        </p:blipFill>
        <p:spPr>
          <a:xfrm>
            <a:off x="5089360" y="4259326"/>
            <a:ext cx="2425368" cy="1883316"/>
          </a:xfrm>
          <a:prstGeom prst="rect">
            <a:avLst/>
          </a:prstGeom>
          <a:noFill/>
          <a:ln w="31750" cap="flat" cmpd="sng">
            <a:solidFill>
              <a:srgbClr val="00344B"/>
            </a:solidFill>
            <a:prstDash val="solid"/>
            <a:round/>
            <a:headEnd type="none" w="sm" len="sm"/>
            <a:tailEnd type="none" w="sm" len="sm"/>
          </a:ln>
        </p:spPr>
      </p:pic>
      <p:sp>
        <p:nvSpPr>
          <p:cNvPr id="493" name="Google Shape;493;g3afc4d4c1f9_0_64"/>
          <p:cNvSpPr/>
          <p:nvPr/>
        </p:nvSpPr>
        <p:spPr>
          <a:xfrm>
            <a:off x="1997247" y="5164575"/>
            <a:ext cx="1966500" cy="14184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C4E69-A581-F194-570C-80DA5BA3C0A0}"/>
              </a:ext>
            </a:extLst>
          </p:cNvPr>
          <p:cNvSpPr>
            <a:spLocks noGrp="1"/>
          </p:cNvSpPr>
          <p:nvPr>
            <p:ph type="title"/>
          </p:nvPr>
        </p:nvSpPr>
        <p:spPr/>
        <p:txBody>
          <a:bodyPr/>
          <a:lstStyle/>
          <a:p>
            <a:r>
              <a:rPr lang="fr-FR" dirty="0"/>
              <a:t>AGENDA</a:t>
            </a:r>
          </a:p>
        </p:txBody>
      </p:sp>
      <p:sp>
        <p:nvSpPr>
          <p:cNvPr id="3" name="Text Placeholder 2">
            <a:extLst>
              <a:ext uri="{FF2B5EF4-FFF2-40B4-BE49-F238E27FC236}">
                <a16:creationId xmlns:a16="http://schemas.microsoft.com/office/drawing/2014/main" id="{41A78584-7D99-937F-1A08-C0E749275530}"/>
              </a:ext>
            </a:extLst>
          </p:cNvPr>
          <p:cNvSpPr>
            <a:spLocks noGrp="1"/>
          </p:cNvSpPr>
          <p:nvPr>
            <p:ph type="body" idx="1"/>
          </p:nvPr>
        </p:nvSpPr>
        <p:spPr>
          <a:xfrm>
            <a:off x="1544782" y="870678"/>
            <a:ext cx="9234054" cy="5808231"/>
          </a:xfrm>
        </p:spPr>
        <p:txBody>
          <a:bodyPr>
            <a:normAutofit fontScale="92500" lnSpcReduction="10000"/>
          </a:bodyPr>
          <a:lstStyle/>
          <a:p>
            <a:r>
              <a:rPr lang="fr-FR" dirty="0"/>
              <a:t>TERMINALE: échantillon &amp; choix</a:t>
            </a:r>
          </a:p>
          <a:p>
            <a:r>
              <a:rPr lang="fr-FR" dirty="0"/>
              <a:t>APRES BAC: formations suivies, comparaison et lien avec les Spécialités/Options</a:t>
            </a:r>
          </a:p>
          <a:p>
            <a:r>
              <a:rPr lang="fr-FR" dirty="0"/>
              <a:t>BTS</a:t>
            </a:r>
          </a:p>
          <a:p>
            <a:r>
              <a:rPr lang="fr-FR" dirty="0"/>
              <a:t>BUT 	</a:t>
            </a:r>
            <a:r>
              <a:rPr lang="fr-FR" sz="2100" dirty="0">
                <a:latin typeface="Segoe UI" panose="020B0502040204020203" pitchFamily="34" charset="0"/>
                <a:cs typeface="Segoe UI" panose="020B0502040204020203" pitchFamily="34" charset="0"/>
              </a:rPr>
              <a:t>►</a:t>
            </a:r>
            <a:r>
              <a:rPr lang="fr-FR" sz="2100" dirty="0"/>
              <a:t> </a:t>
            </a:r>
            <a:r>
              <a:rPr lang="fr-FR" sz="2100" dirty="0">
                <a:solidFill>
                  <a:schemeClr val="accent6">
                    <a:lumMod val="75000"/>
                  </a:schemeClr>
                </a:solidFill>
              </a:rPr>
              <a:t>BUT Paris-Saclay</a:t>
            </a:r>
          </a:p>
          <a:p>
            <a:r>
              <a:rPr lang="fr-FR" dirty="0"/>
              <a:t>LICENCES</a:t>
            </a:r>
          </a:p>
          <a:p>
            <a:pPr lvl="2"/>
            <a:r>
              <a:rPr lang="fr-FR" dirty="0"/>
              <a:t>Focus </a:t>
            </a:r>
            <a:r>
              <a:rPr lang="fr-FR" sz="2100" dirty="0">
                <a:solidFill>
                  <a:schemeClr val="tx1"/>
                </a:solidFill>
              </a:rPr>
              <a:t>►</a:t>
            </a:r>
            <a:r>
              <a:rPr lang="fr-FR" sz="2100" dirty="0">
                <a:solidFill>
                  <a:schemeClr val="accent6">
                    <a:lumMod val="75000"/>
                  </a:schemeClr>
                </a:solidFill>
              </a:rPr>
              <a:t> PASS Paris-Saclay</a:t>
            </a:r>
          </a:p>
          <a:p>
            <a:pPr lvl="2"/>
            <a:r>
              <a:rPr lang="fr-FR" sz="2100" dirty="0"/>
              <a:t>Focus</a:t>
            </a:r>
            <a:r>
              <a:rPr lang="fr-FR" dirty="0">
                <a:latin typeface="Segoe UI" panose="020B0502040204020203" pitchFamily="34" charset="0"/>
                <a:cs typeface="Segoe UI" panose="020B0502040204020203" pitchFamily="34" charset="0"/>
              </a:rPr>
              <a:t> ►</a:t>
            </a:r>
            <a:r>
              <a:rPr lang="fr-FR" dirty="0"/>
              <a:t> </a:t>
            </a:r>
            <a:r>
              <a:rPr lang="fr-FR" dirty="0">
                <a:solidFill>
                  <a:schemeClr val="accent6">
                    <a:lumMod val="75000"/>
                  </a:schemeClr>
                </a:solidFill>
              </a:rPr>
              <a:t>STAPS Paris-Saclay</a:t>
            </a:r>
          </a:p>
          <a:p>
            <a:pPr lvl="2"/>
            <a:r>
              <a:rPr lang="fr-FR" dirty="0"/>
              <a:t>Focus Licence Droit		</a:t>
            </a:r>
          </a:p>
          <a:p>
            <a:r>
              <a:rPr lang="fr-FR" dirty="0"/>
              <a:t>Classes Préparatoires: panorama dont CPES</a:t>
            </a:r>
          </a:p>
          <a:p>
            <a:pPr lvl="2"/>
            <a:r>
              <a:rPr lang="fr-FR" dirty="0">
                <a:latin typeface="Segoe UI" panose="020B0502040204020203" pitchFamily="34" charset="0"/>
                <a:cs typeface="Segoe UI" panose="020B0502040204020203" pitchFamily="34" charset="0"/>
              </a:rPr>
              <a:t>►</a:t>
            </a:r>
            <a:r>
              <a:rPr lang="fr-FR" dirty="0"/>
              <a:t> </a:t>
            </a:r>
            <a:r>
              <a:rPr lang="fr-FR" dirty="0">
                <a:solidFill>
                  <a:schemeClr val="accent6">
                    <a:lumMod val="75000"/>
                  </a:schemeClr>
                </a:solidFill>
              </a:rPr>
              <a:t>CPGE LBP</a:t>
            </a:r>
          </a:p>
          <a:p>
            <a:pPr lvl="2"/>
            <a:r>
              <a:rPr lang="fr-FR" dirty="0">
                <a:latin typeface="Segoe UI" panose="020B0502040204020203" pitchFamily="34" charset="0"/>
                <a:cs typeface="Segoe UI" panose="020B0502040204020203" pitchFamily="34" charset="0"/>
              </a:rPr>
              <a:t>►</a:t>
            </a:r>
            <a:r>
              <a:rPr lang="fr-FR" dirty="0"/>
              <a:t> </a:t>
            </a:r>
            <a:r>
              <a:rPr lang="fr-FR" dirty="0">
                <a:solidFill>
                  <a:schemeClr val="accent6">
                    <a:lumMod val="75000"/>
                  </a:schemeClr>
                </a:solidFill>
              </a:rPr>
              <a:t>CPGE PTSI/PT </a:t>
            </a:r>
            <a:r>
              <a:rPr lang="fr-FR" dirty="0" err="1">
                <a:solidFill>
                  <a:schemeClr val="accent6">
                    <a:lumMod val="75000"/>
                  </a:schemeClr>
                </a:solidFill>
              </a:rPr>
              <a:t>Vilgénis</a:t>
            </a:r>
            <a:endParaRPr lang="fr-FR" dirty="0">
              <a:solidFill>
                <a:schemeClr val="accent6">
                  <a:lumMod val="75000"/>
                </a:schemeClr>
              </a:solidFill>
            </a:endParaRPr>
          </a:p>
          <a:p>
            <a:r>
              <a:rPr lang="fr-FR" dirty="0"/>
              <a:t>ECOLES POST-BAC: panorama</a:t>
            </a:r>
          </a:p>
          <a:p>
            <a:pPr lvl="2"/>
            <a:r>
              <a:rPr lang="fr-FR" dirty="0"/>
              <a:t>Focus Ecoles d’Ingénieurs</a:t>
            </a:r>
          </a:p>
          <a:p>
            <a:pPr lvl="2"/>
            <a:r>
              <a:rPr lang="fr-FR" dirty="0">
                <a:latin typeface="Segoe UI" panose="020B0502040204020203" pitchFamily="34" charset="0"/>
                <a:cs typeface="Segoe UI" panose="020B0502040204020203" pitchFamily="34" charset="0"/>
              </a:rPr>
              <a:t>►</a:t>
            </a:r>
            <a:r>
              <a:rPr lang="fr-FR" dirty="0"/>
              <a:t> </a:t>
            </a:r>
            <a:r>
              <a:rPr lang="fr-FR" dirty="0">
                <a:solidFill>
                  <a:schemeClr val="accent6">
                    <a:lumMod val="75000"/>
                  </a:schemeClr>
                </a:solidFill>
              </a:rPr>
              <a:t>POLYTECH Paris-Saclay</a:t>
            </a:r>
          </a:p>
          <a:p>
            <a:endParaRPr lang="fr-FR" dirty="0"/>
          </a:p>
        </p:txBody>
      </p:sp>
    </p:spTree>
    <p:extLst>
      <p:ext uri="{BB962C8B-B14F-4D97-AF65-F5344CB8AC3E}">
        <p14:creationId xmlns:p14="http://schemas.microsoft.com/office/powerpoint/2010/main" val="3852671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3afc4d4c1f9_0_110"/>
          <p:cNvSpPr txBox="1">
            <a:spLocks noGrp="1"/>
          </p:cNvSpPr>
          <p:nvPr>
            <p:ph type="sldNum" idx="12"/>
          </p:nvPr>
        </p:nvSpPr>
        <p:spPr>
          <a:xfrm>
            <a:off x="84960" y="6303386"/>
            <a:ext cx="5385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fr-FR"/>
              <a:t>20</a:t>
            </a:fld>
            <a:endParaRPr/>
          </a:p>
        </p:txBody>
      </p:sp>
      <p:sp>
        <p:nvSpPr>
          <p:cNvPr id="499" name="Google Shape;499;g3afc4d4c1f9_0_110"/>
          <p:cNvSpPr/>
          <p:nvPr/>
        </p:nvSpPr>
        <p:spPr>
          <a:xfrm>
            <a:off x="1524001" y="2568268"/>
            <a:ext cx="9454500" cy="1752900"/>
          </a:xfrm>
          <a:prstGeom prst="rect">
            <a:avLst/>
          </a:prstGeom>
          <a:noFill/>
          <a:ln>
            <a:noFill/>
          </a:ln>
        </p:spPr>
        <p:txBody>
          <a:bodyPr spcFirstLastPara="1" wrap="square" lIns="0" tIns="85075" rIns="0" bIns="0" anchor="t" anchorCtr="0">
            <a:noAutofit/>
          </a:bodyPr>
          <a:lstStyle/>
          <a:p>
            <a:pPr marL="0" marR="929639" lvl="1" indent="0" algn="l" rtl="0">
              <a:lnSpc>
                <a:spcPct val="129500"/>
              </a:lnSpc>
              <a:spcBef>
                <a:spcPts val="0"/>
              </a:spcBef>
              <a:spcAft>
                <a:spcPts val="0"/>
              </a:spcAft>
              <a:buNone/>
            </a:pPr>
            <a:endParaRPr sz="2000" b="1" i="0" u="none" strike="noStrike" cap="none">
              <a:solidFill>
                <a:srgbClr val="63003C"/>
              </a:solidFill>
              <a:latin typeface="Open Sans"/>
              <a:ea typeface="Open Sans"/>
              <a:cs typeface="Open Sans"/>
              <a:sym typeface="Open Sans"/>
            </a:endParaRPr>
          </a:p>
          <a:p>
            <a:pPr marL="342900" marR="929639" lvl="1" indent="-215900" algn="l" rtl="0">
              <a:lnSpc>
                <a:spcPct val="129500"/>
              </a:lnSpc>
              <a:spcBef>
                <a:spcPts val="0"/>
              </a:spcBef>
              <a:spcAft>
                <a:spcPts val="0"/>
              </a:spcAft>
              <a:buClr>
                <a:schemeClr val="dk1"/>
              </a:buClr>
              <a:buSzPts val="2000"/>
              <a:buFont typeface="Arial"/>
              <a:buNone/>
            </a:pPr>
            <a:endParaRPr sz="2000" b="0" i="0" u="none" strike="noStrike" cap="none">
              <a:solidFill>
                <a:srgbClr val="63003C"/>
              </a:solidFill>
              <a:latin typeface="Open Sans"/>
              <a:ea typeface="Open Sans"/>
              <a:cs typeface="Open Sans"/>
              <a:sym typeface="Open Sans"/>
            </a:endParaRPr>
          </a:p>
          <a:p>
            <a:pPr marL="342900" marR="929639" lvl="1" indent="-215900" algn="l" rtl="0">
              <a:lnSpc>
                <a:spcPct val="129500"/>
              </a:lnSpc>
              <a:spcBef>
                <a:spcPts val="0"/>
              </a:spcBef>
              <a:spcAft>
                <a:spcPts val="0"/>
              </a:spcAft>
              <a:buClr>
                <a:schemeClr val="dk1"/>
              </a:buClr>
              <a:buSzPts val="2000"/>
              <a:buFont typeface="Arial"/>
              <a:buNone/>
            </a:pPr>
            <a:endParaRPr sz="2000" b="0" i="0" u="none" strike="noStrike" cap="none">
              <a:solidFill>
                <a:srgbClr val="63003C"/>
              </a:solidFill>
              <a:latin typeface="Open Sans"/>
              <a:ea typeface="Open Sans"/>
              <a:cs typeface="Open Sans"/>
              <a:sym typeface="Open Sans"/>
            </a:endParaRPr>
          </a:p>
          <a:p>
            <a:pPr marL="342900" marR="929639" lvl="1" indent="-215900" algn="l" rtl="0">
              <a:lnSpc>
                <a:spcPct val="129500"/>
              </a:lnSpc>
              <a:spcBef>
                <a:spcPts val="0"/>
              </a:spcBef>
              <a:spcAft>
                <a:spcPts val="0"/>
              </a:spcAft>
              <a:buClr>
                <a:schemeClr val="dk1"/>
              </a:buClr>
              <a:buSzPts val="2000"/>
              <a:buFont typeface="Arial"/>
              <a:buNone/>
            </a:pPr>
            <a:endParaRPr sz="2000" b="1" i="0" u="none" strike="noStrike" cap="none">
              <a:solidFill>
                <a:srgbClr val="63003C"/>
              </a:solidFill>
              <a:latin typeface="Open Sans"/>
              <a:ea typeface="Open Sans"/>
              <a:cs typeface="Open Sans"/>
              <a:sym typeface="Open Sans"/>
            </a:endParaRPr>
          </a:p>
          <a:p>
            <a:pPr marL="0" marR="929639" lvl="1" indent="0" algn="l" rtl="0">
              <a:lnSpc>
                <a:spcPct val="129500"/>
              </a:lnSpc>
              <a:spcBef>
                <a:spcPts val="0"/>
              </a:spcBef>
              <a:spcAft>
                <a:spcPts val="0"/>
              </a:spcAft>
              <a:buNone/>
            </a:pPr>
            <a:endParaRPr sz="2000" b="0" i="0" u="none" strike="noStrike" cap="none">
              <a:solidFill>
                <a:srgbClr val="63003C"/>
              </a:solidFill>
              <a:latin typeface="Open Sans"/>
              <a:ea typeface="Open Sans"/>
              <a:cs typeface="Open Sans"/>
              <a:sym typeface="Open Sans"/>
            </a:endParaRPr>
          </a:p>
        </p:txBody>
      </p:sp>
      <p:sp>
        <p:nvSpPr>
          <p:cNvPr id="500" name="Google Shape;500;g3afc4d4c1f9_0_110"/>
          <p:cNvSpPr txBox="1">
            <a:spLocks noGrp="1"/>
          </p:cNvSpPr>
          <p:nvPr>
            <p:ph type="title"/>
          </p:nvPr>
        </p:nvSpPr>
        <p:spPr>
          <a:xfrm>
            <a:off x="623392" y="274638"/>
            <a:ext cx="10177200" cy="562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Open Sans"/>
              <a:buNone/>
            </a:pPr>
            <a:r>
              <a:rPr lang="fr-FR" sz="3600"/>
              <a:t>IUT d’ORSAY : 3 départements</a:t>
            </a:r>
            <a:endParaRPr sz="3600"/>
          </a:p>
        </p:txBody>
      </p:sp>
      <p:sp>
        <p:nvSpPr>
          <p:cNvPr id="501" name="Google Shape;501;g3afc4d4c1f9_0_110"/>
          <p:cNvSpPr txBox="1"/>
          <p:nvPr/>
        </p:nvSpPr>
        <p:spPr>
          <a:xfrm>
            <a:off x="4441141" y="1569790"/>
            <a:ext cx="3721800" cy="3693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chemeClr val="lt1"/>
                </a:solidFill>
                <a:latin typeface="Open Sans"/>
                <a:ea typeface="Open Sans"/>
                <a:cs typeface="Open Sans"/>
                <a:sym typeface="Open Sans"/>
              </a:rPr>
              <a:t>BUT Chimie</a:t>
            </a:r>
            <a:endParaRPr/>
          </a:p>
        </p:txBody>
      </p:sp>
      <p:grpSp>
        <p:nvGrpSpPr>
          <p:cNvPr id="502" name="Google Shape;502;g3afc4d4c1f9_0_110"/>
          <p:cNvGrpSpPr/>
          <p:nvPr/>
        </p:nvGrpSpPr>
        <p:grpSpPr>
          <a:xfrm>
            <a:off x="143450" y="2083894"/>
            <a:ext cx="3712853" cy="1604956"/>
            <a:chOff x="61" y="257617"/>
            <a:chExt cx="3712853" cy="1604956"/>
          </a:xfrm>
        </p:grpSpPr>
        <p:sp>
          <p:nvSpPr>
            <p:cNvPr id="503" name="Google Shape;503;g3afc4d4c1f9_0_110"/>
            <p:cNvSpPr/>
            <p:nvPr/>
          </p:nvSpPr>
          <p:spPr>
            <a:xfrm>
              <a:off x="61" y="257617"/>
              <a:ext cx="1734900" cy="433800"/>
            </a:xfrm>
            <a:prstGeom prst="roundRect">
              <a:avLst>
                <a:gd name="adj" fmla="val 10000"/>
              </a:avLst>
            </a:prstGeom>
            <a:solidFill>
              <a:srgbClr val="731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g3afc4d4c1f9_0_110"/>
            <p:cNvSpPr txBox="1"/>
            <p:nvPr/>
          </p:nvSpPr>
          <p:spPr>
            <a:xfrm>
              <a:off x="12765" y="270321"/>
              <a:ext cx="1709700" cy="40830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2200"/>
                <a:buFont typeface="Open Sans"/>
                <a:buNone/>
              </a:pPr>
              <a:r>
                <a:rPr lang="fr-FR" sz="2200">
                  <a:solidFill>
                    <a:schemeClr val="lt1"/>
                  </a:solidFill>
                  <a:latin typeface="Open Sans"/>
                  <a:ea typeface="Open Sans"/>
                  <a:cs typeface="Open Sans"/>
                  <a:sym typeface="Open Sans"/>
                </a:rPr>
                <a:t>Première</a:t>
              </a:r>
              <a:endParaRPr/>
            </a:p>
          </p:txBody>
        </p:sp>
        <p:sp>
          <p:nvSpPr>
            <p:cNvPr id="505" name="Google Shape;505;g3afc4d4c1f9_0_110"/>
            <p:cNvSpPr/>
            <p:nvPr/>
          </p:nvSpPr>
          <p:spPr>
            <a:xfrm rot="5400000">
              <a:off x="829638" y="729332"/>
              <a:ext cx="75900" cy="75900"/>
            </a:xfrm>
            <a:prstGeom prst="rightArrow">
              <a:avLst>
                <a:gd name="adj1" fmla="val 66700"/>
                <a:gd name="adj2" fmla="val 50000"/>
              </a:avLst>
            </a:prstGeom>
            <a:solidFill>
              <a:srgbClr val="7A13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g3afc4d4c1f9_0_110"/>
            <p:cNvSpPr/>
            <p:nvPr/>
          </p:nvSpPr>
          <p:spPr>
            <a:xfrm>
              <a:off x="61" y="843195"/>
              <a:ext cx="1734900" cy="433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g3afc4d4c1f9_0_110"/>
            <p:cNvSpPr txBox="1"/>
            <p:nvPr/>
          </p:nvSpPr>
          <p:spPr>
            <a:xfrm>
              <a:off x="12765" y="855899"/>
              <a:ext cx="1709700" cy="4083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Math</a:t>
              </a:r>
              <a:endParaRPr/>
            </a:p>
          </p:txBody>
        </p:sp>
        <p:sp>
          <p:nvSpPr>
            <p:cNvPr id="508" name="Google Shape;508;g3afc4d4c1f9_0_110"/>
            <p:cNvSpPr/>
            <p:nvPr/>
          </p:nvSpPr>
          <p:spPr>
            <a:xfrm rot="5400000">
              <a:off x="829638" y="1314910"/>
              <a:ext cx="75900" cy="75900"/>
            </a:xfrm>
            <a:prstGeom prst="rightArrow">
              <a:avLst>
                <a:gd name="adj1" fmla="val 66700"/>
                <a:gd name="adj2" fmla="val 50000"/>
              </a:avLst>
            </a:prstGeom>
            <a:solidFill>
              <a:srgbClr val="9C2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g3afc4d4c1f9_0_110"/>
            <p:cNvSpPr/>
            <p:nvPr/>
          </p:nvSpPr>
          <p:spPr>
            <a:xfrm>
              <a:off x="61" y="1428773"/>
              <a:ext cx="1734900" cy="433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g3afc4d4c1f9_0_110"/>
            <p:cNvSpPr txBox="1"/>
            <p:nvPr/>
          </p:nvSpPr>
          <p:spPr>
            <a:xfrm>
              <a:off x="12765" y="1441477"/>
              <a:ext cx="1709700" cy="4083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Physique-Chimie ou Sciences de l’ingénieur</a:t>
              </a:r>
              <a:endParaRPr/>
            </a:p>
          </p:txBody>
        </p:sp>
        <p:sp>
          <p:nvSpPr>
            <p:cNvPr id="511" name="Google Shape;511;g3afc4d4c1f9_0_110"/>
            <p:cNvSpPr/>
            <p:nvPr/>
          </p:nvSpPr>
          <p:spPr>
            <a:xfrm>
              <a:off x="1978014" y="257617"/>
              <a:ext cx="1734900" cy="433800"/>
            </a:xfrm>
            <a:prstGeom prst="roundRect">
              <a:avLst>
                <a:gd name="adj" fmla="val 10000"/>
              </a:avLst>
            </a:prstGeom>
            <a:solidFill>
              <a:srgbClr val="B29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g3afc4d4c1f9_0_110"/>
            <p:cNvSpPr txBox="1"/>
            <p:nvPr/>
          </p:nvSpPr>
          <p:spPr>
            <a:xfrm>
              <a:off x="1990718" y="270321"/>
              <a:ext cx="1709700" cy="40830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2200"/>
                <a:buFont typeface="Open Sans"/>
                <a:buNone/>
              </a:pPr>
              <a:r>
                <a:rPr lang="fr-FR" sz="2200">
                  <a:solidFill>
                    <a:schemeClr val="lt1"/>
                  </a:solidFill>
                  <a:latin typeface="Open Sans"/>
                  <a:ea typeface="Open Sans"/>
                  <a:cs typeface="Open Sans"/>
                  <a:sym typeface="Open Sans"/>
                </a:rPr>
                <a:t>Terminale</a:t>
              </a:r>
              <a:endParaRPr/>
            </a:p>
          </p:txBody>
        </p:sp>
        <p:sp>
          <p:nvSpPr>
            <p:cNvPr id="513" name="Google Shape;513;g3afc4d4c1f9_0_110"/>
            <p:cNvSpPr/>
            <p:nvPr/>
          </p:nvSpPr>
          <p:spPr>
            <a:xfrm rot="5400000">
              <a:off x="2807591" y="729332"/>
              <a:ext cx="75900" cy="75900"/>
            </a:xfrm>
            <a:prstGeom prst="rightArrow">
              <a:avLst>
                <a:gd name="adj1" fmla="val 66700"/>
                <a:gd name="adj2" fmla="val 50000"/>
              </a:avLst>
            </a:prstGeom>
            <a:solidFill>
              <a:srgbClr val="AE5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g3afc4d4c1f9_0_110"/>
            <p:cNvSpPr/>
            <p:nvPr/>
          </p:nvSpPr>
          <p:spPr>
            <a:xfrm>
              <a:off x="1978014" y="843195"/>
              <a:ext cx="1734900" cy="433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g3afc4d4c1f9_0_110"/>
            <p:cNvSpPr txBox="1"/>
            <p:nvPr/>
          </p:nvSpPr>
          <p:spPr>
            <a:xfrm>
              <a:off x="1990718" y="855899"/>
              <a:ext cx="1709700" cy="4083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Math (ou Math complémentaires)</a:t>
              </a:r>
              <a:endParaRPr/>
            </a:p>
          </p:txBody>
        </p:sp>
        <p:sp>
          <p:nvSpPr>
            <p:cNvPr id="516" name="Google Shape;516;g3afc4d4c1f9_0_110"/>
            <p:cNvSpPr/>
            <p:nvPr/>
          </p:nvSpPr>
          <p:spPr>
            <a:xfrm rot="5400000">
              <a:off x="2807591" y="1314910"/>
              <a:ext cx="75900" cy="75900"/>
            </a:xfrm>
            <a:prstGeom prst="rightArrow">
              <a:avLst>
                <a:gd name="adj1" fmla="val 66700"/>
                <a:gd name="adj2" fmla="val 50000"/>
              </a:avLst>
            </a:prstGeom>
            <a:solidFill>
              <a:srgbClr val="B29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g3afc4d4c1f9_0_110"/>
            <p:cNvSpPr/>
            <p:nvPr/>
          </p:nvSpPr>
          <p:spPr>
            <a:xfrm>
              <a:off x="1978014" y="1428773"/>
              <a:ext cx="1734900" cy="433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g3afc4d4c1f9_0_110"/>
            <p:cNvSpPr txBox="1"/>
            <p:nvPr/>
          </p:nvSpPr>
          <p:spPr>
            <a:xfrm>
              <a:off x="1990718" y="1441477"/>
              <a:ext cx="1709700" cy="4083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Physique-Chimie ou Sciences de l’ingénieur</a:t>
              </a:r>
              <a:endParaRPr/>
            </a:p>
          </p:txBody>
        </p:sp>
      </p:grpSp>
      <p:sp>
        <p:nvSpPr>
          <p:cNvPr id="519" name="Google Shape;519;g3afc4d4c1f9_0_110"/>
          <p:cNvSpPr txBox="1"/>
          <p:nvPr/>
        </p:nvSpPr>
        <p:spPr>
          <a:xfrm>
            <a:off x="160961" y="1569781"/>
            <a:ext cx="3695400" cy="3693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chemeClr val="lt1"/>
                </a:solidFill>
                <a:latin typeface="Open Sans"/>
                <a:ea typeface="Open Sans"/>
                <a:cs typeface="Open Sans"/>
                <a:sym typeface="Open Sans"/>
              </a:rPr>
              <a:t>BUT Mesures Physiques</a:t>
            </a:r>
            <a:endParaRPr/>
          </a:p>
        </p:txBody>
      </p:sp>
      <p:sp>
        <p:nvSpPr>
          <p:cNvPr id="520" name="Google Shape;520;g3afc4d4c1f9_0_110"/>
          <p:cNvSpPr txBox="1"/>
          <p:nvPr/>
        </p:nvSpPr>
        <p:spPr>
          <a:xfrm>
            <a:off x="8598156" y="1569781"/>
            <a:ext cx="3432900" cy="3693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chemeClr val="lt1"/>
                </a:solidFill>
                <a:latin typeface="Open Sans"/>
                <a:ea typeface="Open Sans"/>
                <a:cs typeface="Open Sans"/>
                <a:sym typeface="Open Sans"/>
              </a:rPr>
              <a:t>BUT Informatique</a:t>
            </a:r>
            <a:endParaRPr/>
          </a:p>
        </p:txBody>
      </p:sp>
      <p:grpSp>
        <p:nvGrpSpPr>
          <p:cNvPr id="521" name="Google Shape;521;g3afc4d4c1f9_0_110"/>
          <p:cNvGrpSpPr/>
          <p:nvPr/>
        </p:nvGrpSpPr>
        <p:grpSpPr>
          <a:xfrm>
            <a:off x="4443329" y="2082800"/>
            <a:ext cx="3717313" cy="1872154"/>
            <a:chOff x="2188" y="124028"/>
            <a:chExt cx="3717313" cy="1872154"/>
          </a:xfrm>
        </p:grpSpPr>
        <p:sp>
          <p:nvSpPr>
            <p:cNvPr id="522" name="Google Shape;522;g3afc4d4c1f9_0_110"/>
            <p:cNvSpPr/>
            <p:nvPr/>
          </p:nvSpPr>
          <p:spPr>
            <a:xfrm>
              <a:off x="2188" y="124028"/>
              <a:ext cx="1737000" cy="434400"/>
            </a:xfrm>
            <a:prstGeom prst="roundRect">
              <a:avLst>
                <a:gd name="adj" fmla="val 10000"/>
              </a:avLst>
            </a:prstGeom>
            <a:solidFill>
              <a:srgbClr val="731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g3afc4d4c1f9_0_110"/>
            <p:cNvSpPr txBox="1"/>
            <p:nvPr/>
          </p:nvSpPr>
          <p:spPr>
            <a:xfrm>
              <a:off x="14908" y="136748"/>
              <a:ext cx="1711800" cy="40890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2200"/>
                <a:buFont typeface="Open Sans"/>
                <a:buNone/>
              </a:pPr>
              <a:r>
                <a:rPr lang="fr-FR" sz="2200">
                  <a:solidFill>
                    <a:schemeClr val="lt1"/>
                  </a:solidFill>
                  <a:latin typeface="Open Sans"/>
                  <a:ea typeface="Open Sans"/>
                  <a:cs typeface="Open Sans"/>
                  <a:sym typeface="Open Sans"/>
                </a:rPr>
                <a:t>Première</a:t>
              </a:r>
              <a:endParaRPr/>
            </a:p>
          </p:txBody>
        </p:sp>
        <p:sp>
          <p:nvSpPr>
            <p:cNvPr id="524" name="Google Shape;524;g3afc4d4c1f9_0_110"/>
            <p:cNvSpPr/>
            <p:nvPr/>
          </p:nvSpPr>
          <p:spPr>
            <a:xfrm rot="5400000">
              <a:off x="832845" y="596307"/>
              <a:ext cx="75900" cy="75900"/>
            </a:xfrm>
            <a:prstGeom prst="rightArrow">
              <a:avLst>
                <a:gd name="adj1" fmla="val 66700"/>
                <a:gd name="adj2" fmla="val 50000"/>
              </a:avLst>
            </a:prstGeom>
            <a:solidFill>
              <a:srgbClr val="7A13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g3afc4d4c1f9_0_110"/>
            <p:cNvSpPr/>
            <p:nvPr/>
          </p:nvSpPr>
          <p:spPr>
            <a:xfrm>
              <a:off x="2188" y="710305"/>
              <a:ext cx="1737000" cy="4344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g3afc4d4c1f9_0_110"/>
            <p:cNvSpPr txBox="1"/>
            <p:nvPr/>
          </p:nvSpPr>
          <p:spPr>
            <a:xfrm>
              <a:off x="14908" y="723025"/>
              <a:ext cx="1711800" cy="4089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Math</a:t>
              </a:r>
              <a:endParaRPr/>
            </a:p>
          </p:txBody>
        </p:sp>
        <p:sp>
          <p:nvSpPr>
            <p:cNvPr id="527" name="Google Shape;527;g3afc4d4c1f9_0_110"/>
            <p:cNvSpPr/>
            <p:nvPr/>
          </p:nvSpPr>
          <p:spPr>
            <a:xfrm rot="5400000">
              <a:off x="832845" y="1182583"/>
              <a:ext cx="75900" cy="75900"/>
            </a:xfrm>
            <a:prstGeom prst="rightArrow">
              <a:avLst>
                <a:gd name="adj1" fmla="val 66700"/>
                <a:gd name="adj2" fmla="val 50000"/>
              </a:avLst>
            </a:prstGeom>
            <a:solidFill>
              <a:srgbClr val="9C2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g3afc4d4c1f9_0_110"/>
            <p:cNvSpPr/>
            <p:nvPr/>
          </p:nvSpPr>
          <p:spPr>
            <a:xfrm>
              <a:off x="2188" y="1296582"/>
              <a:ext cx="1737000" cy="6996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g3afc4d4c1f9_0_110"/>
            <p:cNvSpPr txBox="1"/>
            <p:nvPr/>
          </p:nvSpPr>
          <p:spPr>
            <a:xfrm>
              <a:off x="22677" y="1317071"/>
              <a:ext cx="1696200" cy="6585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Physique-Chimie ou SVT ou Sciences de l’ingénieur</a:t>
              </a:r>
              <a:endParaRPr/>
            </a:p>
          </p:txBody>
        </p:sp>
        <p:sp>
          <p:nvSpPr>
            <p:cNvPr id="530" name="Google Shape;530;g3afc4d4c1f9_0_110"/>
            <p:cNvSpPr/>
            <p:nvPr/>
          </p:nvSpPr>
          <p:spPr>
            <a:xfrm>
              <a:off x="1982501" y="124028"/>
              <a:ext cx="1737000" cy="434400"/>
            </a:xfrm>
            <a:prstGeom prst="roundRect">
              <a:avLst>
                <a:gd name="adj" fmla="val 10000"/>
              </a:avLst>
            </a:prstGeom>
            <a:solidFill>
              <a:srgbClr val="B29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g3afc4d4c1f9_0_110"/>
            <p:cNvSpPr txBox="1"/>
            <p:nvPr/>
          </p:nvSpPr>
          <p:spPr>
            <a:xfrm>
              <a:off x="1995221" y="136748"/>
              <a:ext cx="1711800" cy="40890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2200"/>
                <a:buFont typeface="Open Sans"/>
                <a:buNone/>
              </a:pPr>
              <a:r>
                <a:rPr lang="fr-FR" sz="2200">
                  <a:solidFill>
                    <a:schemeClr val="lt1"/>
                  </a:solidFill>
                  <a:latin typeface="Open Sans"/>
                  <a:ea typeface="Open Sans"/>
                  <a:cs typeface="Open Sans"/>
                  <a:sym typeface="Open Sans"/>
                </a:rPr>
                <a:t>Terminale</a:t>
              </a:r>
              <a:endParaRPr/>
            </a:p>
          </p:txBody>
        </p:sp>
        <p:sp>
          <p:nvSpPr>
            <p:cNvPr id="532" name="Google Shape;532;g3afc4d4c1f9_0_110"/>
            <p:cNvSpPr/>
            <p:nvPr/>
          </p:nvSpPr>
          <p:spPr>
            <a:xfrm rot="5400000">
              <a:off x="2813158" y="596307"/>
              <a:ext cx="75900" cy="75900"/>
            </a:xfrm>
            <a:prstGeom prst="rightArrow">
              <a:avLst>
                <a:gd name="adj1" fmla="val 66700"/>
                <a:gd name="adj2" fmla="val 50000"/>
              </a:avLst>
            </a:prstGeom>
            <a:solidFill>
              <a:srgbClr val="AE5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g3afc4d4c1f9_0_110"/>
            <p:cNvSpPr/>
            <p:nvPr/>
          </p:nvSpPr>
          <p:spPr>
            <a:xfrm>
              <a:off x="1982501" y="710305"/>
              <a:ext cx="1737000" cy="4344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g3afc4d4c1f9_0_110"/>
            <p:cNvSpPr txBox="1"/>
            <p:nvPr/>
          </p:nvSpPr>
          <p:spPr>
            <a:xfrm>
              <a:off x="1995221" y="723025"/>
              <a:ext cx="1711800" cy="4089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Math (ou Math complémentaires</a:t>
              </a:r>
              <a:r>
                <a:rPr lang="fr-FR" sz="600">
                  <a:solidFill>
                    <a:schemeClr val="dk1"/>
                  </a:solidFill>
                  <a:latin typeface="Open Sans"/>
                  <a:ea typeface="Open Sans"/>
                  <a:cs typeface="Open Sans"/>
                  <a:sym typeface="Open Sans"/>
                </a:rPr>
                <a:t>)</a:t>
              </a:r>
              <a:endParaRPr/>
            </a:p>
          </p:txBody>
        </p:sp>
        <p:sp>
          <p:nvSpPr>
            <p:cNvPr id="535" name="Google Shape;535;g3afc4d4c1f9_0_110"/>
            <p:cNvSpPr/>
            <p:nvPr/>
          </p:nvSpPr>
          <p:spPr>
            <a:xfrm rot="5400000">
              <a:off x="2813158" y="1182583"/>
              <a:ext cx="75900" cy="75900"/>
            </a:xfrm>
            <a:prstGeom prst="rightArrow">
              <a:avLst>
                <a:gd name="adj1" fmla="val 66700"/>
                <a:gd name="adj2" fmla="val 50000"/>
              </a:avLst>
            </a:prstGeom>
            <a:solidFill>
              <a:srgbClr val="B29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g3afc4d4c1f9_0_110"/>
            <p:cNvSpPr/>
            <p:nvPr/>
          </p:nvSpPr>
          <p:spPr>
            <a:xfrm>
              <a:off x="1982501" y="1296582"/>
              <a:ext cx="1737000" cy="6825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g3afc4d4c1f9_0_110"/>
            <p:cNvSpPr txBox="1"/>
            <p:nvPr/>
          </p:nvSpPr>
          <p:spPr>
            <a:xfrm>
              <a:off x="2002494" y="1316575"/>
              <a:ext cx="1697100" cy="6426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Physique-Chimie ou SVT ou Sciences de l’ingénieur</a:t>
              </a:r>
              <a:endParaRPr/>
            </a:p>
          </p:txBody>
        </p:sp>
      </p:grpSp>
      <p:grpSp>
        <p:nvGrpSpPr>
          <p:cNvPr id="538" name="Google Shape;538;g3afc4d4c1f9_0_110"/>
          <p:cNvGrpSpPr/>
          <p:nvPr/>
        </p:nvGrpSpPr>
        <p:grpSpPr>
          <a:xfrm>
            <a:off x="8616244" y="2087619"/>
            <a:ext cx="3431982" cy="1483276"/>
            <a:chOff x="516" y="375416"/>
            <a:chExt cx="3431982" cy="1483276"/>
          </a:xfrm>
        </p:grpSpPr>
        <p:sp>
          <p:nvSpPr>
            <p:cNvPr id="539" name="Google Shape;539;g3afc4d4c1f9_0_110"/>
            <p:cNvSpPr/>
            <p:nvPr/>
          </p:nvSpPr>
          <p:spPr>
            <a:xfrm>
              <a:off x="516" y="375416"/>
              <a:ext cx="1603800" cy="400800"/>
            </a:xfrm>
            <a:prstGeom prst="roundRect">
              <a:avLst>
                <a:gd name="adj" fmla="val 10000"/>
              </a:avLst>
            </a:prstGeom>
            <a:solidFill>
              <a:srgbClr val="731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g3afc4d4c1f9_0_110"/>
            <p:cNvSpPr txBox="1"/>
            <p:nvPr/>
          </p:nvSpPr>
          <p:spPr>
            <a:xfrm>
              <a:off x="12258" y="387158"/>
              <a:ext cx="1580100" cy="3774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Open Sans"/>
                <a:buNone/>
              </a:pPr>
              <a:r>
                <a:rPr lang="fr-FR" sz="2000">
                  <a:solidFill>
                    <a:schemeClr val="lt1"/>
                  </a:solidFill>
                  <a:latin typeface="Open Sans"/>
                  <a:ea typeface="Open Sans"/>
                  <a:cs typeface="Open Sans"/>
                  <a:sym typeface="Open Sans"/>
                </a:rPr>
                <a:t>Première</a:t>
              </a:r>
              <a:endParaRPr/>
            </a:p>
          </p:txBody>
        </p:sp>
        <p:sp>
          <p:nvSpPr>
            <p:cNvPr id="541" name="Google Shape;541;g3afc4d4c1f9_0_110"/>
            <p:cNvSpPr/>
            <p:nvPr/>
          </p:nvSpPr>
          <p:spPr>
            <a:xfrm rot="5400000">
              <a:off x="767230" y="811413"/>
              <a:ext cx="70200" cy="70200"/>
            </a:xfrm>
            <a:prstGeom prst="rightArrow">
              <a:avLst>
                <a:gd name="adj1" fmla="val 66700"/>
                <a:gd name="adj2" fmla="val 50000"/>
              </a:avLst>
            </a:prstGeom>
            <a:solidFill>
              <a:srgbClr val="7A13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g3afc4d4c1f9_0_110"/>
            <p:cNvSpPr/>
            <p:nvPr/>
          </p:nvSpPr>
          <p:spPr>
            <a:xfrm>
              <a:off x="516" y="916654"/>
              <a:ext cx="1603800" cy="400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g3afc4d4c1f9_0_110"/>
            <p:cNvSpPr txBox="1"/>
            <p:nvPr/>
          </p:nvSpPr>
          <p:spPr>
            <a:xfrm>
              <a:off x="12258" y="928396"/>
              <a:ext cx="1580100" cy="3774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Math</a:t>
              </a:r>
              <a:endParaRPr/>
            </a:p>
          </p:txBody>
        </p:sp>
        <p:sp>
          <p:nvSpPr>
            <p:cNvPr id="544" name="Google Shape;544;g3afc4d4c1f9_0_110"/>
            <p:cNvSpPr/>
            <p:nvPr/>
          </p:nvSpPr>
          <p:spPr>
            <a:xfrm rot="5400000">
              <a:off x="767230" y="1352651"/>
              <a:ext cx="70200" cy="70200"/>
            </a:xfrm>
            <a:prstGeom prst="rightArrow">
              <a:avLst>
                <a:gd name="adj1" fmla="val 66700"/>
                <a:gd name="adj2" fmla="val 50000"/>
              </a:avLst>
            </a:prstGeom>
            <a:solidFill>
              <a:srgbClr val="9C2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g3afc4d4c1f9_0_110"/>
            <p:cNvSpPr/>
            <p:nvPr/>
          </p:nvSpPr>
          <p:spPr>
            <a:xfrm>
              <a:off x="516" y="1457892"/>
              <a:ext cx="1603800" cy="400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g3afc4d4c1f9_0_110"/>
            <p:cNvSpPr txBox="1"/>
            <p:nvPr/>
          </p:nvSpPr>
          <p:spPr>
            <a:xfrm>
              <a:off x="12258" y="1469634"/>
              <a:ext cx="1580100" cy="3774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NSI ou Physique-Chimie</a:t>
              </a:r>
              <a:endParaRPr/>
            </a:p>
          </p:txBody>
        </p:sp>
        <p:sp>
          <p:nvSpPr>
            <p:cNvPr id="547" name="Google Shape;547;g3afc4d4c1f9_0_110"/>
            <p:cNvSpPr/>
            <p:nvPr/>
          </p:nvSpPr>
          <p:spPr>
            <a:xfrm>
              <a:off x="1828698" y="375416"/>
              <a:ext cx="1603800" cy="400800"/>
            </a:xfrm>
            <a:prstGeom prst="roundRect">
              <a:avLst>
                <a:gd name="adj" fmla="val 10000"/>
              </a:avLst>
            </a:prstGeom>
            <a:solidFill>
              <a:srgbClr val="B296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g3afc4d4c1f9_0_110"/>
            <p:cNvSpPr txBox="1"/>
            <p:nvPr/>
          </p:nvSpPr>
          <p:spPr>
            <a:xfrm>
              <a:off x="1840440" y="387158"/>
              <a:ext cx="1580100" cy="3774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Open Sans"/>
                <a:buNone/>
              </a:pPr>
              <a:r>
                <a:rPr lang="fr-FR" sz="2000">
                  <a:solidFill>
                    <a:schemeClr val="lt1"/>
                  </a:solidFill>
                  <a:latin typeface="Open Sans"/>
                  <a:ea typeface="Open Sans"/>
                  <a:cs typeface="Open Sans"/>
                  <a:sym typeface="Open Sans"/>
                </a:rPr>
                <a:t>Terminale</a:t>
              </a:r>
              <a:endParaRPr/>
            </a:p>
          </p:txBody>
        </p:sp>
        <p:sp>
          <p:nvSpPr>
            <p:cNvPr id="549" name="Google Shape;549;g3afc4d4c1f9_0_110"/>
            <p:cNvSpPr/>
            <p:nvPr/>
          </p:nvSpPr>
          <p:spPr>
            <a:xfrm rot="5400000">
              <a:off x="2595412" y="811413"/>
              <a:ext cx="70200" cy="70200"/>
            </a:xfrm>
            <a:prstGeom prst="rightArrow">
              <a:avLst>
                <a:gd name="adj1" fmla="val 66700"/>
                <a:gd name="adj2" fmla="val 50000"/>
              </a:avLst>
            </a:prstGeom>
            <a:solidFill>
              <a:srgbClr val="AE5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g3afc4d4c1f9_0_110"/>
            <p:cNvSpPr/>
            <p:nvPr/>
          </p:nvSpPr>
          <p:spPr>
            <a:xfrm>
              <a:off x="1828698" y="916654"/>
              <a:ext cx="1603800" cy="400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g3afc4d4c1f9_0_110"/>
            <p:cNvSpPr txBox="1"/>
            <p:nvPr/>
          </p:nvSpPr>
          <p:spPr>
            <a:xfrm>
              <a:off x="1840440" y="928396"/>
              <a:ext cx="1580100" cy="3774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Math</a:t>
              </a:r>
              <a:endParaRPr/>
            </a:p>
          </p:txBody>
        </p:sp>
        <p:sp>
          <p:nvSpPr>
            <p:cNvPr id="552" name="Google Shape;552;g3afc4d4c1f9_0_110"/>
            <p:cNvSpPr/>
            <p:nvPr/>
          </p:nvSpPr>
          <p:spPr>
            <a:xfrm rot="5400000">
              <a:off x="2595412" y="1352651"/>
              <a:ext cx="70200" cy="70200"/>
            </a:xfrm>
            <a:prstGeom prst="rightArrow">
              <a:avLst>
                <a:gd name="adj1" fmla="val 66700"/>
                <a:gd name="adj2" fmla="val 50000"/>
              </a:avLst>
            </a:prstGeom>
            <a:solidFill>
              <a:srgbClr val="B29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g3afc4d4c1f9_0_110"/>
            <p:cNvSpPr/>
            <p:nvPr/>
          </p:nvSpPr>
          <p:spPr>
            <a:xfrm>
              <a:off x="1828698" y="1457892"/>
              <a:ext cx="1603800" cy="400800"/>
            </a:xfrm>
            <a:prstGeom prst="roundRect">
              <a:avLst>
                <a:gd name="adj" fmla="val 10000"/>
              </a:avLst>
            </a:prstGeom>
            <a:solidFill>
              <a:srgbClr val="D7CACD">
                <a:alpha val="8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g3afc4d4c1f9_0_110"/>
            <p:cNvSpPr txBox="1"/>
            <p:nvPr/>
          </p:nvSpPr>
          <p:spPr>
            <a:xfrm>
              <a:off x="1840440" y="1469634"/>
              <a:ext cx="1580100" cy="3774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Open Sans"/>
                <a:buNone/>
              </a:pPr>
              <a:r>
                <a:rPr lang="fr-FR" sz="1200">
                  <a:solidFill>
                    <a:schemeClr val="dk1"/>
                  </a:solidFill>
                  <a:latin typeface="Open Sans"/>
                  <a:ea typeface="Open Sans"/>
                  <a:cs typeface="Open Sans"/>
                  <a:sym typeface="Open Sans"/>
                </a:rPr>
                <a:t>NSI ou Physique-Chimie</a:t>
              </a:r>
              <a:endParaRPr/>
            </a:p>
          </p:txBody>
        </p:sp>
      </p:grpSp>
      <p:pic>
        <p:nvPicPr>
          <p:cNvPr id="555" name="Google Shape;555;g3afc4d4c1f9_0_110"/>
          <p:cNvPicPr preferRelativeResize="0"/>
          <p:nvPr/>
        </p:nvPicPr>
        <p:blipFill rotWithShape="1">
          <a:blip r:embed="rId3">
            <a:alphaModFix/>
          </a:blip>
          <a:srcRect l="550" t="16857" r="-550" b="14167"/>
          <a:stretch/>
        </p:blipFill>
        <p:spPr>
          <a:xfrm>
            <a:off x="2007309" y="4069478"/>
            <a:ext cx="1956562" cy="1012194"/>
          </a:xfrm>
          <a:prstGeom prst="rect">
            <a:avLst/>
          </a:prstGeom>
          <a:noFill/>
          <a:ln>
            <a:noFill/>
          </a:ln>
        </p:spPr>
      </p:pic>
      <p:pic>
        <p:nvPicPr>
          <p:cNvPr id="556" name="Google Shape;556;g3afc4d4c1f9_0_110"/>
          <p:cNvPicPr preferRelativeResize="0"/>
          <p:nvPr/>
        </p:nvPicPr>
        <p:blipFill rotWithShape="1">
          <a:blip r:embed="rId4">
            <a:alphaModFix/>
          </a:blip>
          <a:srcRect l="14415" t="13647" r="14079" b="37064"/>
          <a:stretch/>
        </p:blipFill>
        <p:spPr>
          <a:xfrm>
            <a:off x="167283" y="4075090"/>
            <a:ext cx="1760972" cy="1497727"/>
          </a:xfrm>
          <a:prstGeom prst="rect">
            <a:avLst/>
          </a:prstGeom>
          <a:noFill/>
          <a:ln>
            <a:noFill/>
          </a:ln>
        </p:spPr>
      </p:pic>
      <p:pic>
        <p:nvPicPr>
          <p:cNvPr id="557" name="Google Shape;557;g3afc4d4c1f9_0_110"/>
          <p:cNvPicPr preferRelativeResize="0"/>
          <p:nvPr/>
        </p:nvPicPr>
        <p:blipFill rotWithShape="1">
          <a:blip r:embed="rId5">
            <a:alphaModFix/>
          </a:blip>
          <a:srcRect/>
          <a:stretch/>
        </p:blipFill>
        <p:spPr>
          <a:xfrm>
            <a:off x="5089360" y="4259326"/>
            <a:ext cx="2425368" cy="1883316"/>
          </a:xfrm>
          <a:prstGeom prst="rect">
            <a:avLst/>
          </a:prstGeom>
          <a:noFill/>
          <a:ln w="31750" cap="flat" cmpd="sng">
            <a:solidFill>
              <a:srgbClr val="00344B"/>
            </a:solidFill>
            <a:prstDash val="solid"/>
            <a:round/>
            <a:headEnd type="none" w="sm" len="sm"/>
            <a:tailEnd type="none" w="sm" len="sm"/>
          </a:ln>
        </p:spPr>
      </p:pic>
      <p:pic>
        <p:nvPicPr>
          <p:cNvPr id="558" name="Google Shape;558;g3afc4d4c1f9_0_110"/>
          <p:cNvPicPr preferRelativeResize="0"/>
          <p:nvPr/>
        </p:nvPicPr>
        <p:blipFill rotWithShape="1">
          <a:blip r:embed="rId6">
            <a:alphaModFix/>
          </a:blip>
          <a:srcRect/>
          <a:stretch/>
        </p:blipFill>
        <p:spPr>
          <a:xfrm>
            <a:off x="8640217" y="4248258"/>
            <a:ext cx="2235101" cy="1303934"/>
          </a:xfrm>
          <a:prstGeom prst="rect">
            <a:avLst/>
          </a:prstGeom>
          <a:noFill/>
          <a:ln>
            <a:noFill/>
          </a:ln>
        </p:spPr>
      </p:pic>
      <p:pic>
        <p:nvPicPr>
          <p:cNvPr id="559" name="Google Shape;559;g3afc4d4c1f9_0_110"/>
          <p:cNvPicPr preferRelativeResize="0"/>
          <p:nvPr/>
        </p:nvPicPr>
        <p:blipFill rotWithShape="1">
          <a:blip r:embed="rId7">
            <a:alphaModFix/>
          </a:blip>
          <a:srcRect/>
          <a:stretch/>
        </p:blipFill>
        <p:spPr>
          <a:xfrm>
            <a:off x="10346268" y="4247412"/>
            <a:ext cx="1742658" cy="1304779"/>
          </a:xfrm>
          <a:prstGeom prst="rect">
            <a:avLst/>
          </a:prstGeom>
          <a:noFill/>
          <a:ln>
            <a:noFill/>
          </a:ln>
        </p:spPr>
      </p:pic>
      <p:sp>
        <p:nvSpPr>
          <p:cNvPr id="560" name="Google Shape;560;g3afc4d4c1f9_0_110"/>
          <p:cNvSpPr/>
          <p:nvPr/>
        </p:nvSpPr>
        <p:spPr>
          <a:xfrm>
            <a:off x="1997247" y="5164575"/>
            <a:ext cx="1966500" cy="14184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3afc4d4c1f9_0_176"/>
          <p:cNvSpPr/>
          <p:nvPr/>
        </p:nvSpPr>
        <p:spPr>
          <a:xfrm>
            <a:off x="1524001" y="2568268"/>
            <a:ext cx="9454500" cy="1752900"/>
          </a:xfrm>
          <a:prstGeom prst="rect">
            <a:avLst/>
          </a:prstGeom>
          <a:noFill/>
          <a:ln>
            <a:noFill/>
          </a:ln>
        </p:spPr>
        <p:txBody>
          <a:bodyPr spcFirstLastPara="1" wrap="square" lIns="0" tIns="85075" rIns="0" bIns="0" anchor="t" anchorCtr="0">
            <a:noAutofit/>
          </a:bodyPr>
          <a:lstStyle/>
          <a:p>
            <a:pPr marL="0" marR="929639" lvl="1" indent="0" algn="l" rtl="0">
              <a:lnSpc>
                <a:spcPct val="129500"/>
              </a:lnSpc>
              <a:spcBef>
                <a:spcPts val="0"/>
              </a:spcBef>
              <a:spcAft>
                <a:spcPts val="0"/>
              </a:spcAft>
              <a:buNone/>
            </a:pPr>
            <a:endParaRPr sz="2000" b="1" i="0" u="none" strike="noStrike" cap="none">
              <a:solidFill>
                <a:srgbClr val="63003C"/>
              </a:solidFill>
              <a:latin typeface="Open Sans"/>
              <a:ea typeface="Open Sans"/>
              <a:cs typeface="Open Sans"/>
              <a:sym typeface="Open Sans"/>
            </a:endParaRPr>
          </a:p>
          <a:p>
            <a:pPr marL="342900" marR="929639" lvl="1" indent="-215900" algn="l" rtl="0">
              <a:lnSpc>
                <a:spcPct val="129500"/>
              </a:lnSpc>
              <a:spcBef>
                <a:spcPts val="0"/>
              </a:spcBef>
              <a:spcAft>
                <a:spcPts val="0"/>
              </a:spcAft>
              <a:buClr>
                <a:schemeClr val="dk1"/>
              </a:buClr>
              <a:buSzPts val="2000"/>
              <a:buFont typeface="Arial"/>
              <a:buNone/>
            </a:pPr>
            <a:endParaRPr sz="2000" b="0" i="0" u="none" strike="noStrike" cap="none">
              <a:solidFill>
                <a:srgbClr val="63003C"/>
              </a:solidFill>
              <a:latin typeface="Open Sans"/>
              <a:ea typeface="Open Sans"/>
              <a:cs typeface="Open Sans"/>
              <a:sym typeface="Open Sans"/>
            </a:endParaRPr>
          </a:p>
          <a:p>
            <a:pPr marL="342900" marR="929639" lvl="1" indent="-215900" algn="l" rtl="0">
              <a:lnSpc>
                <a:spcPct val="129500"/>
              </a:lnSpc>
              <a:spcBef>
                <a:spcPts val="0"/>
              </a:spcBef>
              <a:spcAft>
                <a:spcPts val="0"/>
              </a:spcAft>
              <a:buClr>
                <a:schemeClr val="dk1"/>
              </a:buClr>
              <a:buSzPts val="2000"/>
              <a:buFont typeface="Arial"/>
              <a:buNone/>
            </a:pPr>
            <a:endParaRPr sz="2000" b="0" i="0" u="none" strike="noStrike" cap="none">
              <a:solidFill>
                <a:srgbClr val="63003C"/>
              </a:solidFill>
              <a:latin typeface="Open Sans"/>
              <a:ea typeface="Open Sans"/>
              <a:cs typeface="Open Sans"/>
              <a:sym typeface="Open Sans"/>
            </a:endParaRPr>
          </a:p>
          <a:p>
            <a:pPr marL="342900" marR="929639" lvl="1" indent="-215900" algn="l" rtl="0">
              <a:lnSpc>
                <a:spcPct val="129500"/>
              </a:lnSpc>
              <a:spcBef>
                <a:spcPts val="0"/>
              </a:spcBef>
              <a:spcAft>
                <a:spcPts val="0"/>
              </a:spcAft>
              <a:buClr>
                <a:schemeClr val="dk1"/>
              </a:buClr>
              <a:buSzPts val="2000"/>
              <a:buFont typeface="Arial"/>
              <a:buNone/>
            </a:pPr>
            <a:endParaRPr sz="2000" b="1" i="0" u="none" strike="noStrike" cap="none">
              <a:solidFill>
                <a:srgbClr val="63003C"/>
              </a:solidFill>
              <a:latin typeface="Open Sans"/>
              <a:ea typeface="Open Sans"/>
              <a:cs typeface="Open Sans"/>
              <a:sym typeface="Open Sans"/>
            </a:endParaRPr>
          </a:p>
          <a:p>
            <a:pPr marL="0" marR="929639" lvl="1" indent="0" algn="l" rtl="0">
              <a:lnSpc>
                <a:spcPct val="129500"/>
              </a:lnSpc>
              <a:spcBef>
                <a:spcPts val="0"/>
              </a:spcBef>
              <a:spcAft>
                <a:spcPts val="0"/>
              </a:spcAft>
              <a:buNone/>
            </a:pPr>
            <a:endParaRPr sz="2000" b="0" i="0" u="none" strike="noStrike" cap="none">
              <a:solidFill>
                <a:srgbClr val="63003C"/>
              </a:solidFill>
              <a:latin typeface="Open Sans"/>
              <a:ea typeface="Open Sans"/>
              <a:cs typeface="Open Sans"/>
              <a:sym typeface="Open Sans"/>
            </a:endParaRPr>
          </a:p>
        </p:txBody>
      </p:sp>
      <p:sp>
        <p:nvSpPr>
          <p:cNvPr id="566" name="Google Shape;566;g3afc4d4c1f9_0_176"/>
          <p:cNvSpPr txBox="1">
            <a:spLocks noGrp="1"/>
          </p:cNvSpPr>
          <p:nvPr>
            <p:ph type="title"/>
          </p:nvPr>
        </p:nvSpPr>
        <p:spPr>
          <a:xfrm>
            <a:off x="623392" y="274638"/>
            <a:ext cx="10177200" cy="562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Open Sans"/>
              <a:buNone/>
            </a:pPr>
            <a:r>
              <a:rPr lang="fr-FR" sz="3600"/>
              <a:t>IUT d’ORSAY – Candidature / Etude des dossiers</a:t>
            </a:r>
            <a:endParaRPr sz="3600"/>
          </a:p>
        </p:txBody>
      </p:sp>
      <p:sp>
        <p:nvSpPr>
          <p:cNvPr id="567" name="Google Shape;567;g3afc4d4c1f9_0_176"/>
          <p:cNvSpPr/>
          <p:nvPr/>
        </p:nvSpPr>
        <p:spPr>
          <a:xfrm>
            <a:off x="154038" y="2022390"/>
            <a:ext cx="10679100" cy="2296800"/>
          </a:xfrm>
          <a:prstGeom prst="rect">
            <a:avLst/>
          </a:prstGeom>
          <a:noFill/>
          <a:ln>
            <a:noFill/>
          </a:ln>
        </p:spPr>
        <p:txBody>
          <a:bodyPr spcFirstLastPara="1" wrap="square" lIns="0" tIns="85075" rIns="0" bIns="0" anchor="t" anchorCtr="0">
            <a:noAutofit/>
          </a:bodyPr>
          <a:lstStyle/>
          <a:p>
            <a:pPr marL="298450" marR="462280" lvl="0" indent="-285750" algn="l" rtl="0">
              <a:spcBef>
                <a:spcPts val="0"/>
              </a:spcBef>
              <a:spcAft>
                <a:spcPts val="0"/>
              </a:spcAft>
              <a:buClr>
                <a:srgbClr val="63003C"/>
              </a:buClr>
              <a:buSzPts val="1600"/>
              <a:buFont typeface="Arial"/>
              <a:buChar char="•"/>
            </a:pPr>
            <a:r>
              <a:rPr lang="fr-FR" sz="1600" b="1">
                <a:solidFill>
                  <a:srgbClr val="63003C"/>
                </a:solidFill>
                <a:latin typeface="Open Sans"/>
                <a:ea typeface="Open Sans"/>
                <a:cs typeface="Open Sans"/>
                <a:sym typeface="Open Sans"/>
              </a:rPr>
              <a:t>Dossiers </a:t>
            </a:r>
            <a:r>
              <a:rPr lang="fr-FR" sz="1600">
                <a:solidFill>
                  <a:srgbClr val="63003C"/>
                </a:solidFill>
                <a:latin typeface="Open Sans"/>
                <a:ea typeface="Open Sans"/>
                <a:cs typeface="Open Sans"/>
                <a:sym typeface="Open Sans"/>
              </a:rPr>
              <a:t>étudiés et classés (</a:t>
            </a:r>
            <a:r>
              <a:rPr lang="fr-FR" sz="1600" b="1">
                <a:solidFill>
                  <a:srgbClr val="63003C"/>
                </a:solidFill>
                <a:latin typeface="Open Sans"/>
                <a:ea typeface="Open Sans"/>
                <a:cs typeface="Open Sans"/>
                <a:sym typeface="Open Sans"/>
              </a:rPr>
              <a:t>jury d'admission)</a:t>
            </a:r>
            <a:endParaRPr/>
          </a:p>
          <a:p>
            <a:pPr marL="298450" marR="462280" lvl="0" indent="-285750" algn="l" rtl="0">
              <a:spcBef>
                <a:spcPts val="1170"/>
              </a:spcBef>
              <a:spcAft>
                <a:spcPts val="0"/>
              </a:spcAft>
              <a:buClr>
                <a:srgbClr val="63003C"/>
              </a:buClr>
              <a:buSzPts val="1600"/>
              <a:buFont typeface="Arial"/>
              <a:buChar char="•"/>
            </a:pPr>
            <a:r>
              <a:rPr lang="fr-FR" sz="1600" b="1">
                <a:solidFill>
                  <a:srgbClr val="63003C"/>
                </a:solidFill>
                <a:latin typeface="Open Sans"/>
                <a:ea typeface="Open Sans"/>
                <a:cs typeface="Open Sans"/>
                <a:sym typeface="Open Sans"/>
              </a:rPr>
              <a:t>Eléments d’appréciation : </a:t>
            </a:r>
            <a:endParaRPr sz="1600">
              <a:solidFill>
                <a:srgbClr val="63003C"/>
              </a:solidFill>
              <a:latin typeface="Open Sans"/>
              <a:ea typeface="Open Sans"/>
              <a:cs typeface="Open Sans"/>
              <a:sym typeface="Open Sans"/>
            </a:endParaRPr>
          </a:p>
          <a:p>
            <a:pPr marL="756285" marR="0" lvl="1" indent="-287019" algn="l" rtl="0">
              <a:spcBef>
                <a:spcPts val="605"/>
              </a:spcBef>
              <a:spcAft>
                <a:spcPts val="0"/>
              </a:spcAft>
              <a:buClr>
                <a:srgbClr val="303E48"/>
              </a:buClr>
              <a:buSzPts val="1600"/>
              <a:buFont typeface="Arial"/>
              <a:buChar char="–"/>
            </a:pPr>
            <a:r>
              <a:rPr lang="fr-FR" sz="1600" b="0" i="0" u="none" strike="noStrike" cap="none">
                <a:solidFill>
                  <a:srgbClr val="303E48"/>
                </a:solidFill>
                <a:latin typeface="Open Sans"/>
                <a:ea typeface="Open Sans"/>
                <a:cs typeface="Open Sans"/>
                <a:sym typeface="Open Sans"/>
              </a:rPr>
              <a:t>notes de première et terminale (</a:t>
            </a:r>
            <a:r>
              <a:rPr lang="fr-FR" sz="1600" b="1" i="0" u="none" strike="noStrike" cap="none">
                <a:solidFill>
                  <a:srgbClr val="303E48"/>
                </a:solidFill>
                <a:latin typeface="Open Sans"/>
                <a:ea typeface="Open Sans"/>
                <a:cs typeface="Open Sans"/>
                <a:sym typeface="Open Sans"/>
              </a:rPr>
              <a:t>Spécialités en fonction du département </a:t>
            </a:r>
            <a:r>
              <a:rPr lang="fr-FR" sz="1600" b="0" i="0" u="none" strike="noStrike" cap="none">
                <a:solidFill>
                  <a:srgbClr val="303E48"/>
                </a:solidFill>
                <a:latin typeface="Open Sans"/>
                <a:ea typeface="Open Sans"/>
                <a:cs typeface="Open Sans"/>
                <a:sym typeface="Open Sans"/>
              </a:rPr>
              <a:t>– Français – Anglais)</a:t>
            </a:r>
            <a:endParaRPr sz="1600" b="0" i="0" u="none" strike="noStrike" cap="none">
              <a:solidFill>
                <a:srgbClr val="303E48"/>
              </a:solidFill>
              <a:latin typeface="Open Sans"/>
              <a:ea typeface="Open Sans"/>
              <a:cs typeface="Open Sans"/>
              <a:sym typeface="Open Sans"/>
            </a:endParaRPr>
          </a:p>
          <a:p>
            <a:pPr marL="756285" marR="0" lvl="1" indent="-287019" algn="l" rtl="0">
              <a:spcBef>
                <a:spcPts val="530"/>
              </a:spcBef>
              <a:spcAft>
                <a:spcPts val="0"/>
              </a:spcAft>
              <a:buClr>
                <a:srgbClr val="303E48"/>
              </a:buClr>
              <a:buSzPts val="1600"/>
              <a:buFont typeface="Arial"/>
              <a:buChar char="–"/>
            </a:pPr>
            <a:r>
              <a:rPr lang="fr-FR" sz="1600" b="0" i="0" u="none" strike="noStrike" cap="none">
                <a:solidFill>
                  <a:srgbClr val="303E48"/>
                </a:solidFill>
                <a:latin typeface="Open Sans"/>
                <a:ea typeface="Open Sans"/>
                <a:cs typeface="Open Sans"/>
                <a:sym typeface="Open Sans"/>
              </a:rPr>
              <a:t>appréciations sur les bulletins de notes</a:t>
            </a:r>
            <a:endParaRPr/>
          </a:p>
          <a:p>
            <a:pPr marL="756285" marR="0" lvl="1" indent="-287019" algn="l" rtl="0">
              <a:spcBef>
                <a:spcPts val="530"/>
              </a:spcBef>
              <a:spcAft>
                <a:spcPts val="0"/>
              </a:spcAft>
              <a:buClr>
                <a:srgbClr val="303E48"/>
              </a:buClr>
              <a:buSzPts val="1600"/>
              <a:buFont typeface="Arial"/>
              <a:buChar char="–"/>
            </a:pPr>
            <a:r>
              <a:rPr lang="fr-FR" sz="1600" b="0" i="0" u="none" strike="noStrike" cap="none">
                <a:solidFill>
                  <a:srgbClr val="303E48"/>
                </a:solidFill>
                <a:latin typeface="Open Sans"/>
                <a:ea typeface="Open Sans"/>
                <a:cs typeface="Open Sans"/>
                <a:sym typeface="Open Sans"/>
              </a:rPr>
              <a:t>assiduité</a:t>
            </a:r>
            <a:endParaRPr sz="1600" b="0" i="0" u="none" strike="noStrike" cap="none">
              <a:solidFill>
                <a:srgbClr val="303E48"/>
              </a:solidFill>
              <a:latin typeface="Open Sans"/>
              <a:ea typeface="Open Sans"/>
              <a:cs typeface="Open Sans"/>
              <a:sym typeface="Open Sans"/>
            </a:endParaRPr>
          </a:p>
          <a:p>
            <a:pPr marL="756285" marR="0" lvl="1" indent="-287019" algn="l" rtl="0">
              <a:spcBef>
                <a:spcPts val="525"/>
              </a:spcBef>
              <a:spcAft>
                <a:spcPts val="0"/>
              </a:spcAft>
              <a:buClr>
                <a:srgbClr val="303E48"/>
              </a:buClr>
              <a:buSzPts val="1600"/>
              <a:buFont typeface="Arial"/>
              <a:buChar char="–"/>
            </a:pPr>
            <a:r>
              <a:rPr lang="fr-FR" sz="1600" b="0" i="0" u="none" strike="noStrike" cap="none">
                <a:solidFill>
                  <a:srgbClr val="303E48"/>
                </a:solidFill>
                <a:latin typeface="Open Sans"/>
                <a:ea typeface="Open Sans"/>
                <a:cs typeface="Open Sans"/>
                <a:sym typeface="Open Sans"/>
              </a:rPr>
              <a:t>évolution du candidat ou de la candidate au cours du lycée</a:t>
            </a:r>
            <a:endParaRPr/>
          </a:p>
          <a:p>
            <a:pPr marL="756285" marR="0" lvl="1" indent="-287019" algn="l" rtl="0">
              <a:spcBef>
                <a:spcPts val="525"/>
              </a:spcBef>
              <a:spcAft>
                <a:spcPts val="0"/>
              </a:spcAft>
              <a:buClr>
                <a:srgbClr val="303E48"/>
              </a:buClr>
              <a:buSzPts val="1600"/>
              <a:buFont typeface="Arial"/>
              <a:buChar char="–"/>
            </a:pPr>
            <a:r>
              <a:rPr lang="fr-FR" sz="1600" b="0" i="0" u="none" strike="noStrike" cap="none">
                <a:solidFill>
                  <a:srgbClr val="303E48"/>
                </a:solidFill>
                <a:latin typeface="Open Sans"/>
                <a:ea typeface="Open Sans"/>
                <a:cs typeface="Open Sans"/>
                <a:sym typeface="Open Sans"/>
              </a:rPr>
              <a:t>lettre de motivation (personnalisée)</a:t>
            </a:r>
            <a:endParaRPr sz="1600" b="0" i="0" u="none" strike="noStrike" cap="none">
              <a:solidFill>
                <a:srgbClr val="303E48"/>
              </a:solidFill>
              <a:latin typeface="Open Sans"/>
              <a:ea typeface="Open Sans"/>
              <a:cs typeface="Open Sans"/>
              <a:sym typeface="Open Sans"/>
            </a:endParaRPr>
          </a:p>
        </p:txBody>
      </p:sp>
      <p:pic>
        <p:nvPicPr>
          <p:cNvPr id="568" name="Google Shape;568;g3afc4d4c1f9_0_176"/>
          <p:cNvPicPr preferRelativeResize="0"/>
          <p:nvPr/>
        </p:nvPicPr>
        <p:blipFill rotWithShape="1">
          <a:blip r:embed="rId3">
            <a:alphaModFix/>
          </a:blip>
          <a:srcRect l="6858" r="6215" b="13822"/>
          <a:stretch/>
        </p:blipFill>
        <p:spPr>
          <a:xfrm>
            <a:off x="7695557" y="4022524"/>
            <a:ext cx="1613743" cy="2132741"/>
          </a:xfrm>
          <a:prstGeom prst="rect">
            <a:avLst/>
          </a:prstGeom>
          <a:noFill/>
          <a:ln w="31750" cap="flat" cmpd="sng">
            <a:solidFill>
              <a:srgbClr val="00344B"/>
            </a:solidFill>
            <a:prstDash val="solid"/>
            <a:round/>
            <a:headEnd type="none" w="sm" len="sm"/>
            <a:tailEnd type="none" w="sm" len="sm"/>
          </a:ln>
        </p:spPr>
      </p:pic>
      <p:pic>
        <p:nvPicPr>
          <p:cNvPr id="569" name="Google Shape;569;g3afc4d4c1f9_0_176"/>
          <p:cNvPicPr preferRelativeResize="0"/>
          <p:nvPr/>
        </p:nvPicPr>
        <p:blipFill rotWithShape="1">
          <a:blip r:embed="rId4">
            <a:alphaModFix/>
          </a:blip>
          <a:srcRect l="19126" t="13336" b="8397"/>
          <a:stretch/>
        </p:blipFill>
        <p:spPr>
          <a:xfrm>
            <a:off x="9648509" y="4993366"/>
            <a:ext cx="1669095" cy="1076799"/>
          </a:xfrm>
          <a:prstGeom prst="rect">
            <a:avLst/>
          </a:prstGeom>
          <a:noFill/>
          <a:ln w="31750" cap="flat" cmpd="sng">
            <a:solidFill>
              <a:srgbClr val="00344B"/>
            </a:solidFill>
            <a:prstDash val="solid"/>
            <a:round/>
            <a:headEnd type="none" w="sm" len="sm"/>
            <a:tailEnd type="none" w="sm" len="sm"/>
          </a:ln>
        </p:spPr>
      </p:pic>
      <p:pic>
        <p:nvPicPr>
          <p:cNvPr id="570" name="Google Shape;570;g3afc4d4c1f9_0_176"/>
          <p:cNvPicPr preferRelativeResize="0"/>
          <p:nvPr/>
        </p:nvPicPr>
        <p:blipFill rotWithShape="1">
          <a:blip r:embed="rId5">
            <a:alphaModFix/>
          </a:blip>
          <a:srcRect/>
          <a:stretch/>
        </p:blipFill>
        <p:spPr>
          <a:xfrm>
            <a:off x="2441101" y="5046301"/>
            <a:ext cx="2195254" cy="1108964"/>
          </a:xfrm>
          <a:prstGeom prst="rect">
            <a:avLst/>
          </a:prstGeom>
          <a:noFill/>
          <a:ln>
            <a:noFill/>
          </a:ln>
        </p:spPr>
      </p:pic>
      <p:pic>
        <p:nvPicPr>
          <p:cNvPr id="571" name="Google Shape;571;g3afc4d4c1f9_0_176"/>
          <p:cNvPicPr preferRelativeResize="0"/>
          <p:nvPr/>
        </p:nvPicPr>
        <p:blipFill rotWithShape="1">
          <a:blip r:embed="rId6">
            <a:alphaModFix/>
          </a:blip>
          <a:srcRect/>
          <a:stretch/>
        </p:blipFill>
        <p:spPr>
          <a:xfrm>
            <a:off x="154038" y="4544589"/>
            <a:ext cx="2147570" cy="1610677"/>
          </a:xfrm>
          <a:prstGeom prst="rect">
            <a:avLst/>
          </a:prstGeom>
          <a:noFill/>
          <a:ln w="19050" cap="flat" cmpd="sng">
            <a:solidFill>
              <a:schemeClr val="accent6"/>
            </a:solidFill>
            <a:prstDash val="solid"/>
            <a:round/>
            <a:headEnd type="none" w="sm" len="sm"/>
            <a:tailEnd type="none" w="sm" len="sm"/>
          </a:ln>
        </p:spPr>
      </p:pic>
      <p:sp>
        <p:nvSpPr>
          <p:cNvPr id="572" name="Google Shape;572;g3afc4d4c1f9_0_176"/>
          <p:cNvSpPr/>
          <p:nvPr/>
        </p:nvSpPr>
        <p:spPr>
          <a:xfrm>
            <a:off x="4835652" y="4509441"/>
            <a:ext cx="2520600" cy="16809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pic>
        <p:nvPicPr>
          <p:cNvPr id="573" name="Google Shape;573;g3afc4d4c1f9_0_176"/>
          <p:cNvPicPr preferRelativeResize="0"/>
          <p:nvPr/>
        </p:nvPicPr>
        <p:blipFill rotWithShape="1">
          <a:blip r:embed="rId8">
            <a:alphaModFix/>
          </a:blip>
          <a:srcRect/>
          <a:stretch/>
        </p:blipFill>
        <p:spPr>
          <a:xfrm>
            <a:off x="9648510" y="3196292"/>
            <a:ext cx="1523812" cy="1707450"/>
          </a:xfrm>
          <a:prstGeom prst="rect">
            <a:avLst/>
          </a:prstGeom>
          <a:noFill/>
          <a:ln>
            <a:noFill/>
          </a:ln>
        </p:spPr>
      </p:pic>
      <p:sp>
        <p:nvSpPr>
          <p:cNvPr id="574" name="Google Shape;574;g3afc4d4c1f9_0_176"/>
          <p:cNvSpPr/>
          <p:nvPr/>
        </p:nvSpPr>
        <p:spPr>
          <a:xfrm>
            <a:off x="154038" y="1338229"/>
            <a:ext cx="11487300" cy="578400"/>
          </a:xfrm>
          <a:prstGeom prst="rect">
            <a:avLst/>
          </a:prstGeom>
          <a:solidFill>
            <a:srgbClr val="FFB58A"/>
          </a:solidFill>
          <a:ln>
            <a:noFill/>
          </a:ln>
        </p:spPr>
        <p:txBody>
          <a:bodyPr spcFirstLastPara="1" wrap="square" lIns="0" tIns="85075" rIns="0" bIns="0" anchor="t" anchorCtr="0">
            <a:noAutofit/>
          </a:bodyPr>
          <a:lstStyle/>
          <a:p>
            <a:pPr marL="12700" marR="462280" lvl="0" indent="0" algn="l" rtl="0">
              <a:spcBef>
                <a:spcPts val="0"/>
              </a:spcBef>
              <a:spcAft>
                <a:spcPts val="0"/>
              </a:spcAft>
              <a:buNone/>
            </a:pPr>
            <a:r>
              <a:rPr lang="fr-FR" sz="1600">
                <a:solidFill>
                  <a:srgbClr val="303E48"/>
                </a:solidFill>
                <a:latin typeface="Open Sans"/>
                <a:ea typeface="Open Sans"/>
                <a:cs typeface="Open Sans"/>
                <a:sym typeface="Open Sans"/>
              </a:rPr>
              <a:t>Sur </a:t>
            </a:r>
            <a:r>
              <a:rPr lang="fr-FR" sz="1600" b="1">
                <a:solidFill>
                  <a:srgbClr val="303E48"/>
                </a:solidFill>
                <a:latin typeface="Open Sans"/>
                <a:ea typeface="Open Sans"/>
                <a:cs typeface="Open Sans"/>
                <a:sym typeface="Open Sans"/>
              </a:rPr>
              <a:t>Parcoursup</a:t>
            </a:r>
            <a:r>
              <a:rPr lang="fr-FR" sz="1600">
                <a:solidFill>
                  <a:srgbClr val="303E48"/>
                </a:solidFill>
                <a:latin typeface="Open Sans"/>
                <a:ea typeface="Open Sans"/>
                <a:cs typeface="Open Sans"/>
                <a:sym typeface="Open Sans"/>
              </a:rPr>
              <a:t>, les BUT sont </a:t>
            </a:r>
            <a:r>
              <a:rPr lang="fr-FR" sz="1600" b="1">
                <a:solidFill>
                  <a:srgbClr val="303E48"/>
                </a:solidFill>
                <a:latin typeface="Open Sans"/>
                <a:ea typeface="Open Sans"/>
                <a:cs typeface="Open Sans"/>
                <a:sym typeface="Open Sans"/>
              </a:rPr>
              <a:t>regroupés par spécialité </a:t>
            </a:r>
            <a:r>
              <a:rPr lang="fr-FR" sz="1600">
                <a:solidFill>
                  <a:srgbClr val="303E48"/>
                </a:solidFill>
                <a:latin typeface="Open Sans"/>
                <a:ea typeface="Open Sans"/>
                <a:cs typeface="Open Sans"/>
                <a:sym typeface="Open Sans"/>
              </a:rPr>
              <a:t>: </a:t>
            </a:r>
            <a:r>
              <a:rPr lang="fr-FR" sz="1600" b="1">
                <a:solidFill>
                  <a:srgbClr val="303E48"/>
                </a:solidFill>
                <a:latin typeface="Open Sans"/>
                <a:ea typeface="Open Sans"/>
                <a:cs typeface="Open Sans"/>
                <a:sym typeface="Open Sans"/>
              </a:rPr>
              <a:t>1 spécialité = 1 vœu </a:t>
            </a:r>
            <a:r>
              <a:rPr lang="fr-FR" sz="1600">
                <a:solidFill>
                  <a:srgbClr val="303E48"/>
                </a:solidFill>
                <a:latin typeface="Open Sans"/>
                <a:ea typeface="Open Sans"/>
                <a:cs typeface="Open Sans"/>
                <a:sym typeface="Open Sans"/>
              </a:rPr>
              <a:t>(ex : BUT Chimie = 1 vœu) . Le choix de l’</a:t>
            </a:r>
            <a:r>
              <a:rPr lang="fr-FR" sz="1600" b="1">
                <a:solidFill>
                  <a:srgbClr val="303E48"/>
                </a:solidFill>
                <a:latin typeface="Open Sans"/>
                <a:ea typeface="Open Sans"/>
                <a:cs typeface="Open Sans"/>
                <a:sym typeface="Open Sans"/>
              </a:rPr>
              <a:t>établissement</a:t>
            </a:r>
            <a:r>
              <a:rPr lang="fr-FR" sz="1600">
                <a:solidFill>
                  <a:srgbClr val="303E48"/>
                </a:solidFill>
                <a:latin typeface="Open Sans"/>
                <a:ea typeface="Open Sans"/>
                <a:cs typeface="Open Sans"/>
                <a:sym typeface="Open Sans"/>
              </a:rPr>
              <a:t> est un </a:t>
            </a:r>
            <a:r>
              <a:rPr lang="fr-FR" sz="1600" b="1">
                <a:solidFill>
                  <a:srgbClr val="303E48"/>
                </a:solidFill>
                <a:latin typeface="Open Sans"/>
                <a:ea typeface="Open Sans"/>
                <a:cs typeface="Open Sans"/>
                <a:sym typeface="Open Sans"/>
              </a:rPr>
              <a:t>sous-vœu</a:t>
            </a:r>
            <a:r>
              <a:rPr lang="fr-FR" sz="1600">
                <a:solidFill>
                  <a:srgbClr val="303E48"/>
                </a:solidFill>
                <a:latin typeface="Open Sans"/>
                <a:ea typeface="Open Sans"/>
                <a:cs typeface="Open Sans"/>
                <a:sym typeface="Open Sans"/>
              </a:rPr>
              <a:t> (ex : IUT d’Orsay).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24"/>
          <p:cNvPicPr preferRelativeResize="0"/>
          <p:nvPr/>
        </p:nvPicPr>
        <p:blipFill>
          <a:blip r:embed="rId3">
            <a:alphaModFix/>
          </a:blip>
          <a:stretch>
            <a:fillRect/>
          </a:stretch>
        </p:blipFill>
        <p:spPr>
          <a:xfrm>
            <a:off x="461599" y="947950"/>
            <a:ext cx="9757728" cy="5694601"/>
          </a:xfrm>
          <a:prstGeom prst="rect">
            <a:avLst/>
          </a:prstGeom>
          <a:noFill/>
          <a:ln>
            <a:noFill/>
          </a:ln>
        </p:spPr>
      </p:pic>
      <p:sp>
        <p:nvSpPr>
          <p:cNvPr id="581" name="Google Shape;581;p24"/>
          <p:cNvSpPr txBox="1">
            <a:spLocks noGrp="1"/>
          </p:cNvSpPr>
          <p:nvPr>
            <p:ph type="title"/>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r-FR"/>
              <a:t>Licences</a:t>
            </a:r>
            <a:endParaRPr/>
          </a:p>
        </p:txBody>
      </p:sp>
      <p:sp>
        <p:nvSpPr>
          <p:cNvPr id="582" name="Google Shape;582;p24"/>
          <p:cNvSpPr/>
          <p:nvPr/>
        </p:nvSpPr>
        <p:spPr>
          <a:xfrm>
            <a:off x="6879102" y="1734611"/>
            <a:ext cx="3997304"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latin typeface="Calibri"/>
                <a:ea typeface="Calibri"/>
                <a:cs typeface="Calibri"/>
                <a:sym typeface="Calibri"/>
              </a:rPr>
              <a:t>PASS : 	Parcours d’Accès Spécifique Santé</a:t>
            </a:r>
            <a:endParaRPr dirty="0"/>
          </a:p>
          <a:p>
            <a:pPr marL="0" marR="0" lvl="0" indent="0" algn="l" rtl="0">
              <a:spcBef>
                <a:spcPts val="0"/>
              </a:spcBef>
              <a:spcAft>
                <a:spcPts val="0"/>
              </a:spcAft>
              <a:buNone/>
            </a:pPr>
            <a:r>
              <a:rPr lang="fr-FR" sz="1400" dirty="0">
                <a:solidFill>
                  <a:schemeClr val="dk1"/>
                </a:solidFill>
                <a:latin typeface="Calibri"/>
                <a:ea typeface="Calibri"/>
                <a:cs typeface="Calibri"/>
                <a:sym typeface="Calibri"/>
              </a:rPr>
              <a:t>LAS :	Licence Accès Santé </a:t>
            </a:r>
            <a:endParaRPr dirty="0"/>
          </a:p>
        </p:txBody>
      </p:sp>
      <p:sp>
        <p:nvSpPr>
          <p:cNvPr id="583" name="Google Shape;583;p24"/>
          <p:cNvSpPr/>
          <p:nvPr/>
        </p:nvSpPr>
        <p:spPr>
          <a:xfrm rot="-5400000">
            <a:off x="-89797" y="3044485"/>
            <a:ext cx="76424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a:solidFill>
                  <a:srgbClr val="595959"/>
                </a:solidFill>
                <a:latin typeface="Calibri"/>
                <a:ea typeface="Calibri"/>
                <a:cs typeface="Calibri"/>
                <a:sym typeface="Calibri"/>
              </a:rPr>
              <a:t>Effectif</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26"/>
          <p:cNvSpPr txBox="1">
            <a:spLocks noGrp="1"/>
          </p:cNvSpPr>
          <p:nvPr>
            <p:ph type="title"/>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r-FR"/>
              <a:t>Licences</a:t>
            </a:r>
            <a:endParaRPr/>
          </a:p>
        </p:txBody>
      </p:sp>
      <p:sp>
        <p:nvSpPr>
          <p:cNvPr id="598" name="Google Shape;598;p26"/>
          <p:cNvSpPr/>
          <p:nvPr/>
        </p:nvSpPr>
        <p:spPr>
          <a:xfrm>
            <a:off x="1389960" y="947957"/>
            <a:ext cx="8516400" cy="60016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14 élèves inscrits en </a:t>
            </a:r>
            <a:r>
              <a:rPr lang="fr-FR" sz="18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doubles licences</a:t>
            </a: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 </a:t>
            </a:r>
            <a:endParaRPr sz="1800" dirty="0">
              <a:latin typeface="Calibri" panose="020F0502020204030204" pitchFamily="34" charset="0"/>
              <a:ea typeface="Calibri" panose="020F0502020204030204" pitchFamily="34" charset="0"/>
              <a:cs typeface="Calibri" panose="020F0502020204030204" pitchFamily="34" charset="0"/>
            </a:endParaRPr>
          </a:p>
          <a:p>
            <a:pPr marL="342900" marR="0" lvl="0" indent="-190500" algn="l" rtl="0">
              <a:spcBef>
                <a:spcPts val="0"/>
              </a:spcBef>
              <a:spcAft>
                <a:spcPts val="0"/>
              </a:spcAft>
              <a:buClr>
                <a:schemeClr val="dk1"/>
              </a:buClr>
              <a:buSzPts val="2400"/>
              <a:buFont typeface="Arial"/>
              <a:buNone/>
            </a:pP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lnSpc>
                <a:spcPct val="150000"/>
              </a:lnSpc>
              <a:spcBef>
                <a:spcPts val="0"/>
              </a:spcBef>
              <a:spcAft>
                <a:spcPts val="0"/>
              </a:spcAft>
              <a:buClr>
                <a:schemeClr val="dk1"/>
              </a:buClr>
              <a:buSzPts val="2400"/>
              <a:buFont typeface="Arial"/>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Sciences du Vivant / Sciences Sociales</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lnSpc>
                <a:spcPct val="150000"/>
              </a:lnSpc>
              <a:spcBef>
                <a:spcPts val="0"/>
              </a:spcBef>
              <a:spcAft>
                <a:spcPts val="0"/>
              </a:spcAft>
              <a:buClr>
                <a:schemeClr val="dk1"/>
              </a:buClr>
              <a:buSzPts val="2400"/>
              <a:buFont typeface="Arial"/>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Sciences Humaines et Sociales (Sciences Po + Univ. </a:t>
            </a:r>
            <a:r>
              <a:rPr lang="fr-FR" sz="1800"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Keio</a:t>
            </a: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lnSpc>
                <a:spcPct val="150000"/>
              </a:lnSpc>
              <a:spcBef>
                <a:spcPts val="0"/>
              </a:spcBef>
              <a:spcAft>
                <a:spcPts val="0"/>
              </a:spcAft>
              <a:buClr>
                <a:schemeClr val="dk1"/>
              </a:buClr>
              <a:buSzPts val="2400"/>
              <a:buFont typeface="Arial"/>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Droit / Culture juridique / Environnement</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lnSpc>
                <a:spcPct val="150000"/>
              </a:lnSpc>
              <a:spcBef>
                <a:spcPts val="0"/>
              </a:spcBef>
              <a:spcAft>
                <a:spcPts val="0"/>
              </a:spcAft>
              <a:buClr>
                <a:schemeClr val="dk1"/>
              </a:buClr>
              <a:buSzPts val="2400"/>
              <a:buFont typeface="Arial"/>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Histoire / Sciences</a:t>
            </a:r>
            <a:endParaRPr sz="18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gn="l" rtl="0">
              <a:lnSpc>
                <a:spcPct val="150000"/>
              </a:lnSpc>
              <a:spcBef>
                <a:spcPts val="0"/>
              </a:spcBef>
              <a:spcAft>
                <a:spcPts val="0"/>
              </a:spcAft>
              <a:buClr>
                <a:schemeClr val="dk1"/>
              </a:buClr>
              <a:buSzPts val="2400"/>
              <a:buFont typeface="Arial"/>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Mathématiques / Physique</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lnSpc>
                <a:spcPct val="150000"/>
              </a:lnSpc>
              <a:spcBef>
                <a:spcPts val="0"/>
              </a:spcBef>
              <a:spcAft>
                <a:spcPts val="0"/>
              </a:spcAft>
              <a:buClr>
                <a:schemeClr val="dk1"/>
              </a:buClr>
              <a:buSzPts val="2400"/>
              <a:buFont typeface="Arial"/>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Physique / Chimie</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lnSpc>
                <a:spcPct val="150000"/>
              </a:lnSpc>
              <a:spcBef>
                <a:spcPts val="0"/>
              </a:spcBef>
              <a:spcAft>
                <a:spcPts val="0"/>
              </a:spcAft>
              <a:buClr>
                <a:schemeClr val="dk1"/>
              </a:buClr>
              <a:buSzPts val="2400"/>
              <a:buFont typeface="Arial"/>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Mathématiques / Economie</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lnSpc>
                <a:spcPct val="150000"/>
              </a:lnSpc>
              <a:spcBef>
                <a:spcPts val="0"/>
              </a:spcBef>
              <a:spcAft>
                <a:spcPts val="0"/>
              </a:spcAft>
              <a:buClr>
                <a:schemeClr val="dk1"/>
              </a:buClr>
              <a:buSzPts val="2400"/>
              <a:buFont typeface="Arial"/>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Histoire - Humanités littéraires et Sciences Sociales</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lnSpc>
                <a:spcPct val="150000"/>
              </a:lnSpc>
              <a:spcBef>
                <a:spcPts val="0"/>
              </a:spcBef>
              <a:spcAft>
                <a:spcPts val="0"/>
              </a:spcAft>
              <a:buClr>
                <a:schemeClr val="dk1"/>
              </a:buClr>
              <a:buSzPts val="2400"/>
              <a:buFont typeface="Arial"/>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Mathématiques, Physique, Sciences Pour l’Ingénieur</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lnSpc>
                <a:spcPct val="150000"/>
              </a:lnSpc>
              <a:spcBef>
                <a:spcPts val="0"/>
              </a:spcBef>
              <a:spcAft>
                <a:spcPts val="0"/>
              </a:spcAft>
              <a:buClr>
                <a:schemeClr val="dk1"/>
              </a:buClr>
              <a:buSzPts val="2400"/>
              <a:buFont typeface="Arial"/>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STAPS / Science Pour l’Ingénieur </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lnSpc>
                <a:spcPct val="150000"/>
              </a:lnSpc>
              <a:spcBef>
                <a:spcPts val="0"/>
              </a:spcBef>
              <a:spcAft>
                <a:spcPts val="0"/>
              </a:spcAft>
              <a:buClr>
                <a:schemeClr val="dk1"/>
              </a:buClr>
              <a:buSzPts val="2400"/>
              <a:buFont typeface="Arial"/>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Chimie / Sciences de la Vie</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lnSpc>
                <a:spcPct val="150000"/>
              </a:lnSpc>
              <a:spcBef>
                <a:spcPts val="0"/>
              </a:spcBef>
              <a:spcAft>
                <a:spcPts val="0"/>
              </a:spcAft>
              <a:buClr>
                <a:schemeClr val="dk1"/>
              </a:buClr>
              <a:buSzPts val="2400"/>
              <a:buFont typeface="Arial"/>
              <a:buChar char="•"/>
            </a:pPr>
            <a:r>
              <a:rPr lang="fr-F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Lettres / Philosophie</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600" name="Google Shape;600;p26"/>
          <p:cNvSpPr/>
          <p:nvPr/>
        </p:nvSpPr>
        <p:spPr>
          <a:xfrm>
            <a:off x="7612793" y="1936755"/>
            <a:ext cx="516000" cy="417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01" name="Google Shape;601;p26"/>
          <p:cNvSpPr txBox="1"/>
          <p:nvPr/>
        </p:nvSpPr>
        <p:spPr>
          <a:xfrm>
            <a:off x="8282644" y="1877259"/>
            <a:ext cx="3909356" cy="6267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000" dirty="0">
                <a:solidFill>
                  <a:schemeClr val="dk1"/>
                </a:solidFill>
                <a:latin typeface="Calibri"/>
                <a:ea typeface="Calibri"/>
                <a:cs typeface="Calibri"/>
                <a:sym typeface="Calibri"/>
              </a:rPr>
              <a:t>1 </a:t>
            </a:r>
            <a:r>
              <a:rPr lang="fr-FR" sz="2000" dirty="0" err="1">
                <a:solidFill>
                  <a:schemeClr val="dk1"/>
                </a:solidFill>
                <a:latin typeface="Calibri"/>
                <a:ea typeface="Calibri"/>
                <a:cs typeface="Calibri"/>
                <a:sym typeface="Calibri"/>
              </a:rPr>
              <a:t>dbl</a:t>
            </a:r>
            <a:r>
              <a:rPr lang="fr-FR" sz="2000" dirty="0">
                <a:solidFill>
                  <a:schemeClr val="dk1"/>
                </a:solidFill>
                <a:latin typeface="Calibri"/>
                <a:ea typeface="Calibri"/>
                <a:cs typeface="Calibri"/>
                <a:sym typeface="Calibri"/>
              </a:rPr>
              <a:t> licence entre 2 universités</a:t>
            </a:r>
            <a:endParaRPr sz="2000" dirty="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30"/>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EDS en Licence</a:t>
            </a:r>
            <a:endParaRPr/>
          </a:p>
        </p:txBody>
      </p:sp>
      <p:pic>
        <p:nvPicPr>
          <p:cNvPr id="641" name="Google Shape;641;p30"/>
          <p:cNvPicPr preferRelativeResize="0"/>
          <p:nvPr/>
        </p:nvPicPr>
        <p:blipFill>
          <a:blip r:embed="rId3">
            <a:alphaModFix/>
          </a:blip>
          <a:stretch>
            <a:fillRect/>
          </a:stretch>
        </p:blipFill>
        <p:spPr>
          <a:xfrm>
            <a:off x="973350" y="787775"/>
            <a:ext cx="10245282" cy="6172150"/>
          </a:xfrm>
          <a:prstGeom prst="rect">
            <a:avLst/>
          </a:prstGeom>
          <a:noFill/>
          <a:ln>
            <a:noFill/>
          </a:ln>
        </p:spPr>
      </p:pic>
      <p:sp>
        <p:nvSpPr>
          <p:cNvPr id="642" name="Google Shape;642;p30"/>
          <p:cNvSpPr/>
          <p:nvPr/>
        </p:nvSpPr>
        <p:spPr>
          <a:xfrm>
            <a:off x="5388100" y="5256100"/>
            <a:ext cx="788400" cy="2535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3" name="Google Shape;643;p30"/>
          <p:cNvSpPr/>
          <p:nvPr/>
        </p:nvSpPr>
        <p:spPr>
          <a:xfrm>
            <a:off x="3764100" y="4462050"/>
            <a:ext cx="788400" cy="2535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p30"/>
          <p:cNvSpPr/>
          <p:nvPr/>
        </p:nvSpPr>
        <p:spPr>
          <a:xfrm>
            <a:off x="3734979" y="6575379"/>
            <a:ext cx="788400" cy="2535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5" name="Google Shape;645;p30"/>
          <p:cNvSpPr/>
          <p:nvPr/>
        </p:nvSpPr>
        <p:spPr>
          <a:xfrm>
            <a:off x="4567050" y="5002600"/>
            <a:ext cx="788400" cy="5070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6" name="Google Shape;646;p30"/>
          <p:cNvSpPr/>
          <p:nvPr/>
        </p:nvSpPr>
        <p:spPr>
          <a:xfrm>
            <a:off x="2113119" y="6028631"/>
            <a:ext cx="788400" cy="5070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7" name="Google Shape;647;p30"/>
          <p:cNvSpPr/>
          <p:nvPr/>
        </p:nvSpPr>
        <p:spPr>
          <a:xfrm>
            <a:off x="2118780" y="5524984"/>
            <a:ext cx="788400" cy="2535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8" name="Google Shape;648;p30"/>
          <p:cNvSpPr/>
          <p:nvPr/>
        </p:nvSpPr>
        <p:spPr>
          <a:xfrm>
            <a:off x="2118775" y="4992204"/>
            <a:ext cx="788400" cy="2535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p30"/>
          <p:cNvSpPr/>
          <p:nvPr/>
        </p:nvSpPr>
        <p:spPr>
          <a:xfrm>
            <a:off x="2140130" y="4474821"/>
            <a:ext cx="788400" cy="2535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0" name="Google Shape;650;p30"/>
          <p:cNvSpPr/>
          <p:nvPr/>
        </p:nvSpPr>
        <p:spPr>
          <a:xfrm>
            <a:off x="7826500" y="5787073"/>
            <a:ext cx="788400" cy="2535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31"/>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Options en Licence</a:t>
            </a:r>
            <a:endParaRPr/>
          </a:p>
        </p:txBody>
      </p:sp>
      <p:pic>
        <p:nvPicPr>
          <p:cNvPr id="658" name="Google Shape;658;p31"/>
          <p:cNvPicPr preferRelativeResize="0"/>
          <p:nvPr/>
        </p:nvPicPr>
        <p:blipFill>
          <a:blip r:embed="rId3">
            <a:alphaModFix/>
          </a:blip>
          <a:stretch>
            <a:fillRect/>
          </a:stretch>
        </p:blipFill>
        <p:spPr>
          <a:xfrm>
            <a:off x="1456100" y="700475"/>
            <a:ext cx="8542850" cy="6095049"/>
          </a:xfrm>
          <a:prstGeom prst="rect">
            <a:avLst/>
          </a:prstGeom>
          <a:noFill/>
          <a:ln>
            <a:noFill/>
          </a:ln>
        </p:spPr>
      </p:pic>
      <p:sp>
        <p:nvSpPr>
          <p:cNvPr id="659" name="Google Shape;659;p31"/>
          <p:cNvSpPr/>
          <p:nvPr/>
        </p:nvSpPr>
        <p:spPr>
          <a:xfrm>
            <a:off x="2476000" y="5955026"/>
            <a:ext cx="719100" cy="5418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0" name="Google Shape;660;p31"/>
          <p:cNvSpPr/>
          <p:nvPr/>
        </p:nvSpPr>
        <p:spPr>
          <a:xfrm>
            <a:off x="3224221" y="4296776"/>
            <a:ext cx="719100" cy="2748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1" name="Google Shape;661;p31"/>
          <p:cNvSpPr/>
          <p:nvPr/>
        </p:nvSpPr>
        <p:spPr>
          <a:xfrm>
            <a:off x="3943321" y="4571576"/>
            <a:ext cx="719100" cy="2748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2" name="Google Shape;662;p31"/>
          <p:cNvSpPr/>
          <p:nvPr/>
        </p:nvSpPr>
        <p:spPr>
          <a:xfrm>
            <a:off x="3943321" y="5131376"/>
            <a:ext cx="719100" cy="2748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7"/>
          <p:cNvPicPr preferRelativeResize="0"/>
          <p:nvPr/>
        </p:nvPicPr>
        <p:blipFill>
          <a:blip r:embed="rId3">
            <a:alphaModFix/>
          </a:blip>
          <a:stretch>
            <a:fillRect/>
          </a:stretch>
        </p:blipFill>
        <p:spPr>
          <a:xfrm>
            <a:off x="400200" y="1336775"/>
            <a:ext cx="6483201" cy="3120275"/>
          </a:xfrm>
          <a:prstGeom prst="rect">
            <a:avLst/>
          </a:prstGeom>
          <a:noFill/>
          <a:ln>
            <a:noFill/>
          </a:ln>
        </p:spPr>
      </p:pic>
      <p:sp>
        <p:nvSpPr>
          <p:cNvPr id="608" name="Google Shape;608;p27"/>
          <p:cNvSpPr txBox="1">
            <a:spLocks noGrp="1"/>
          </p:cNvSpPr>
          <p:nvPr>
            <p:ph type="title"/>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r-FR"/>
              <a:t>Suivi des élèves en PASS à UPS-Orsay</a:t>
            </a:r>
            <a:endParaRPr/>
          </a:p>
        </p:txBody>
      </p:sp>
      <p:sp>
        <p:nvSpPr>
          <p:cNvPr id="609" name="Google Shape;609;p27"/>
          <p:cNvSpPr txBox="1"/>
          <p:nvPr/>
        </p:nvSpPr>
        <p:spPr>
          <a:xfrm rot="-5400000">
            <a:off x="-304492" y="2936309"/>
            <a:ext cx="1009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a:solidFill>
                  <a:srgbClr val="595959"/>
                </a:solidFill>
                <a:latin typeface="Calibri"/>
                <a:ea typeface="Calibri"/>
                <a:cs typeface="Calibri"/>
                <a:sym typeface="Calibri"/>
              </a:rPr>
              <a:t>Effectifs</a:t>
            </a:r>
            <a:endParaRPr/>
          </a:p>
        </p:txBody>
      </p:sp>
      <p:sp>
        <p:nvSpPr>
          <p:cNvPr id="610" name="Google Shape;610;p27"/>
          <p:cNvSpPr txBox="1"/>
          <p:nvPr/>
        </p:nvSpPr>
        <p:spPr>
          <a:xfrm rot="-5400000">
            <a:off x="4992825" y="4834551"/>
            <a:ext cx="13524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a:solidFill>
                  <a:srgbClr val="595959"/>
                </a:solidFill>
                <a:latin typeface="Calibri"/>
                <a:ea typeface="Calibri"/>
                <a:cs typeface="Calibri"/>
                <a:sym typeface="Calibri"/>
              </a:rPr>
              <a:t>Effectifs</a:t>
            </a:r>
            <a:endParaRPr/>
          </a:p>
        </p:txBody>
      </p:sp>
      <p:pic>
        <p:nvPicPr>
          <p:cNvPr id="612" name="Google Shape;612;p27"/>
          <p:cNvPicPr preferRelativeResize="0"/>
          <p:nvPr/>
        </p:nvPicPr>
        <p:blipFill>
          <a:blip r:embed="rId4">
            <a:alphaModFix/>
          </a:blip>
          <a:stretch>
            <a:fillRect/>
          </a:stretch>
        </p:blipFill>
        <p:spPr>
          <a:xfrm>
            <a:off x="5869125" y="3836125"/>
            <a:ext cx="6342075" cy="272546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28"/>
          <p:cNvPicPr preferRelativeResize="0"/>
          <p:nvPr/>
        </p:nvPicPr>
        <p:blipFill>
          <a:blip r:embed="rId3">
            <a:alphaModFix/>
          </a:blip>
          <a:stretch>
            <a:fillRect/>
          </a:stretch>
        </p:blipFill>
        <p:spPr>
          <a:xfrm>
            <a:off x="275125" y="1188975"/>
            <a:ext cx="11916875" cy="5638186"/>
          </a:xfrm>
          <a:prstGeom prst="rect">
            <a:avLst/>
          </a:prstGeom>
          <a:noFill/>
          <a:ln>
            <a:noFill/>
          </a:ln>
        </p:spPr>
      </p:pic>
      <p:sp>
        <p:nvSpPr>
          <p:cNvPr id="619" name="Google Shape;619;p28"/>
          <p:cNvSpPr txBox="1">
            <a:spLocks noGrp="1"/>
          </p:cNvSpPr>
          <p:nvPr>
            <p:ph type="title"/>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r-FR"/>
              <a:t>Suivi des élèves en PASS à UPS-Orsay</a:t>
            </a:r>
            <a:endParaRPr/>
          </a:p>
        </p:txBody>
      </p:sp>
      <p:sp>
        <p:nvSpPr>
          <p:cNvPr id="620" name="Google Shape;620;p28"/>
          <p:cNvSpPr txBox="1"/>
          <p:nvPr/>
        </p:nvSpPr>
        <p:spPr>
          <a:xfrm rot="-5400000">
            <a:off x="-162225" y="3823367"/>
            <a:ext cx="923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95959"/>
                </a:solidFill>
                <a:latin typeface="Calibri"/>
                <a:ea typeface="Calibri"/>
                <a:cs typeface="Calibri"/>
                <a:sym typeface="Calibri"/>
              </a:rPr>
              <a:t>Effectifs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29"/>
          <p:cNvPicPr preferRelativeResize="0"/>
          <p:nvPr/>
        </p:nvPicPr>
        <p:blipFill>
          <a:blip r:embed="rId3">
            <a:alphaModFix/>
          </a:blip>
          <a:stretch>
            <a:fillRect/>
          </a:stretch>
        </p:blipFill>
        <p:spPr>
          <a:xfrm>
            <a:off x="6843425" y="1477175"/>
            <a:ext cx="5370150" cy="4828975"/>
          </a:xfrm>
          <a:prstGeom prst="rect">
            <a:avLst/>
          </a:prstGeom>
          <a:noFill/>
          <a:ln>
            <a:noFill/>
          </a:ln>
        </p:spPr>
      </p:pic>
      <p:pic>
        <p:nvPicPr>
          <p:cNvPr id="627" name="Google Shape;627;p29"/>
          <p:cNvPicPr preferRelativeResize="0"/>
          <p:nvPr/>
        </p:nvPicPr>
        <p:blipFill>
          <a:blip r:embed="rId4">
            <a:alphaModFix/>
          </a:blip>
          <a:stretch>
            <a:fillRect/>
          </a:stretch>
        </p:blipFill>
        <p:spPr>
          <a:xfrm>
            <a:off x="163250" y="1166000"/>
            <a:ext cx="6680175" cy="5031825"/>
          </a:xfrm>
          <a:prstGeom prst="rect">
            <a:avLst/>
          </a:prstGeom>
          <a:noFill/>
          <a:ln>
            <a:noFill/>
          </a:ln>
        </p:spPr>
      </p:pic>
      <p:sp>
        <p:nvSpPr>
          <p:cNvPr id="628" name="Google Shape;628;p29"/>
          <p:cNvSpPr txBox="1"/>
          <p:nvPr/>
        </p:nvSpPr>
        <p:spPr>
          <a:xfrm>
            <a:off x="0" y="1"/>
            <a:ext cx="10515600" cy="94795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Suivi des élèves en PASS à UPS-Orsay</a:t>
            </a:r>
            <a:endParaRPr sz="4400">
              <a:solidFill>
                <a:schemeClr val="dk1"/>
              </a:solidFill>
              <a:latin typeface="Calibri"/>
              <a:ea typeface="Calibri"/>
              <a:cs typeface="Calibri"/>
              <a:sym typeface="Calibri"/>
            </a:endParaRPr>
          </a:p>
        </p:txBody>
      </p:sp>
      <p:cxnSp>
        <p:nvCxnSpPr>
          <p:cNvPr id="629" name="Google Shape;629;p29"/>
          <p:cNvCxnSpPr/>
          <p:nvPr/>
        </p:nvCxnSpPr>
        <p:spPr>
          <a:xfrm>
            <a:off x="1681036" y="2745217"/>
            <a:ext cx="886500" cy="0"/>
          </a:xfrm>
          <a:prstGeom prst="straightConnector1">
            <a:avLst/>
          </a:prstGeom>
          <a:noFill/>
          <a:ln w="28575" cap="flat" cmpd="sng">
            <a:solidFill>
              <a:srgbClr val="FF0000"/>
            </a:solidFill>
            <a:prstDash val="solid"/>
            <a:miter lim="800000"/>
            <a:headEnd type="none" w="sm" len="sm"/>
            <a:tailEnd type="triangle" w="med" len="med"/>
          </a:ln>
        </p:spPr>
      </p:cxnSp>
      <p:sp>
        <p:nvSpPr>
          <p:cNvPr id="631" name="Google Shape;631;p29"/>
          <p:cNvSpPr/>
          <p:nvPr/>
        </p:nvSpPr>
        <p:spPr>
          <a:xfrm>
            <a:off x="1005050" y="2880485"/>
            <a:ext cx="574775" cy="1284525"/>
          </a:xfrm>
          <a:custGeom>
            <a:avLst/>
            <a:gdLst/>
            <a:ahLst/>
            <a:cxnLst/>
            <a:rect l="l" t="t" r="r" b="b"/>
            <a:pathLst>
              <a:path w="22991" h="51381" extrusionOk="0">
                <a:moveTo>
                  <a:pt x="0" y="1314"/>
                </a:moveTo>
                <a:cubicBezTo>
                  <a:pt x="1095" y="7664"/>
                  <a:pt x="4927" y="31203"/>
                  <a:pt x="6569" y="39414"/>
                </a:cubicBezTo>
                <a:cubicBezTo>
                  <a:pt x="8211" y="47625"/>
                  <a:pt x="7883" y="53209"/>
                  <a:pt x="9854" y="50581"/>
                </a:cubicBezTo>
                <a:cubicBezTo>
                  <a:pt x="11825" y="47954"/>
                  <a:pt x="16204" y="32079"/>
                  <a:pt x="18393" y="23649"/>
                </a:cubicBezTo>
                <a:cubicBezTo>
                  <a:pt x="20583" y="15219"/>
                  <a:pt x="22225" y="3942"/>
                  <a:pt x="22991" y="0"/>
                </a:cubicBezTo>
              </a:path>
            </a:pathLst>
          </a:custGeom>
          <a:noFill/>
          <a:ln w="38100" cap="flat" cmpd="sng">
            <a:solidFill>
              <a:srgbClr val="FF0000"/>
            </a:solidFill>
            <a:prstDash val="solid"/>
            <a:round/>
            <a:headEnd type="none" w="med" len="med"/>
            <a:tailEnd type="none" w="med" len="med"/>
          </a:ln>
        </p:spPr>
      </p:sp>
      <p:sp>
        <p:nvSpPr>
          <p:cNvPr id="632" name="Google Shape;632;p29"/>
          <p:cNvSpPr/>
          <p:nvPr/>
        </p:nvSpPr>
        <p:spPr>
          <a:xfrm>
            <a:off x="7853200" y="3291041"/>
            <a:ext cx="3760725" cy="1594875"/>
          </a:xfrm>
          <a:custGeom>
            <a:avLst/>
            <a:gdLst/>
            <a:ahLst/>
            <a:cxnLst/>
            <a:rect l="l" t="t" r="r" b="b"/>
            <a:pathLst>
              <a:path w="150429" h="63795" extrusionOk="0">
                <a:moveTo>
                  <a:pt x="0" y="12481"/>
                </a:moveTo>
                <a:cubicBezTo>
                  <a:pt x="6460" y="18941"/>
                  <a:pt x="26605" y="42808"/>
                  <a:pt x="38757" y="51238"/>
                </a:cubicBezTo>
                <a:cubicBezTo>
                  <a:pt x="50910" y="59668"/>
                  <a:pt x="60872" y="65581"/>
                  <a:pt x="72915" y="63063"/>
                </a:cubicBezTo>
                <a:cubicBezTo>
                  <a:pt x="84958" y="60545"/>
                  <a:pt x="98096" y="46641"/>
                  <a:pt x="111015" y="36130"/>
                </a:cubicBezTo>
                <a:cubicBezTo>
                  <a:pt x="123934" y="25620"/>
                  <a:pt x="143860" y="6022"/>
                  <a:pt x="150429" y="0"/>
                </a:cubicBezTo>
              </a:path>
            </a:pathLst>
          </a:custGeom>
          <a:noFill/>
          <a:ln w="38100" cap="flat" cmpd="sng">
            <a:solidFill>
              <a:srgbClr val="FF0000"/>
            </a:solidFill>
            <a:prstDash val="solid"/>
            <a:round/>
            <a:headEnd type="none" w="med" len="med"/>
            <a:tailEnd type="none" w="med" len="med"/>
          </a:ln>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0A44A7-4C42-434B-8E5D-D303C5F1961E}"/>
              </a:ext>
            </a:extLst>
          </p:cNvPr>
          <p:cNvSpPr>
            <a:spLocks noGrp="1"/>
          </p:cNvSpPr>
          <p:nvPr>
            <p:ph type="title"/>
          </p:nvPr>
        </p:nvSpPr>
        <p:spPr>
          <a:xfrm>
            <a:off x="0" y="0"/>
            <a:ext cx="12192000" cy="1052735"/>
          </a:xfrm>
        </p:spPr>
        <p:txBody>
          <a:bodyPr>
            <a:normAutofit/>
          </a:bodyPr>
          <a:lstStyle/>
          <a:p>
            <a:pPr algn="ctr"/>
            <a:r>
              <a:rPr lang="fr-FR" dirty="0"/>
              <a:t>Commission </a:t>
            </a:r>
            <a:r>
              <a:rPr lang="fr-FR" dirty="0" err="1"/>
              <a:t>ParcourSup</a:t>
            </a:r>
            <a:r>
              <a:rPr lang="fr-FR" dirty="0"/>
              <a:t> : 6 membres</a:t>
            </a:r>
          </a:p>
        </p:txBody>
      </p:sp>
      <p:sp>
        <p:nvSpPr>
          <p:cNvPr id="4" name="ZoneTexte 3">
            <a:extLst>
              <a:ext uri="{FF2B5EF4-FFF2-40B4-BE49-F238E27FC236}">
                <a16:creationId xmlns:a16="http://schemas.microsoft.com/office/drawing/2014/main" id="{1FC92F6C-FE6C-4CB2-819B-40B0FB186D6A}"/>
              </a:ext>
            </a:extLst>
          </p:cNvPr>
          <p:cNvSpPr txBox="1"/>
          <p:nvPr/>
        </p:nvSpPr>
        <p:spPr>
          <a:xfrm>
            <a:off x="479376" y="1340768"/>
            <a:ext cx="9361040" cy="5909310"/>
          </a:xfrm>
          <a:prstGeom prst="rect">
            <a:avLst/>
          </a:prstGeom>
          <a:noFill/>
        </p:spPr>
        <p:txBody>
          <a:bodyPr wrap="square">
            <a:spAutoFit/>
          </a:bodyPr>
          <a:lstStyle/>
          <a:p>
            <a:r>
              <a:rPr lang="fr-FR" b="1" u="sng" dirty="0"/>
              <a:t>Les difficultés :</a:t>
            </a:r>
            <a:endParaRPr lang="fr-FR" sz="1800" b="1" u="sng" dirty="0"/>
          </a:p>
          <a:p>
            <a:r>
              <a:rPr lang="fr-FR" sz="1800" dirty="0"/>
              <a:t>Nombre étudiants à classer : (un peu moins ) 17792</a:t>
            </a:r>
          </a:p>
          <a:p>
            <a:endParaRPr lang="fr-FR" sz="1800" dirty="0"/>
          </a:p>
          <a:p>
            <a:r>
              <a:rPr lang="fr-FR" sz="1800" dirty="0"/>
              <a:t>À classer </a:t>
            </a:r>
            <a:r>
              <a:rPr lang="fr-FR" sz="1800" u="sng" dirty="0"/>
              <a:t>sans </a:t>
            </a:r>
            <a:r>
              <a:rPr lang="fr-FR" sz="1800" i="1" u="sng" dirty="0"/>
              <a:t>ex aequo :  noter au 1/1000</a:t>
            </a:r>
            <a:r>
              <a:rPr lang="fr-FR" sz="1800" i="1" u="sng" baseline="30000" dirty="0"/>
              <a:t>ème</a:t>
            </a:r>
            <a:r>
              <a:rPr lang="fr-FR" sz="1800" i="1" u="sng" dirty="0"/>
              <a:t> sur 20 (20 001 possibilités)</a:t>
            </a:r>
          </a:p>
          <a:p>
            <a:endParaRPr lang="fr-FR" sz="1800" i="1" u="sng" dirty="0"/>
          </a:p>
          <a:p>
            <a:r>
              <a:rPr lang="fr-FR" sz="1800" dirty="0"/>
              <a:t>6 personnes dans la commission</a:t>
            </a:r>
          </a:p>
          <a:p>
            <a:endParaRPr lang="fr-FR" sz="1800" dirty="0"/>
          </a:p>
          <a:p>
            <a:r>
              <a:rPr lang="fr-FR" sz="1800" dirty="0"/>
              <a:t>5 min / étudiant x 15085 = 1483 h</a:t>
            </a:r>
          </a:p>
          <a:p>
            <a:r>
              <a:rPr lang="fr-FR" sz="1800" dirty="0"/>
              <a:t>				2</a:t>
            </a:r>
            <a:r>
              <a:rPr lang="fr-FR" dirty="0"/>
              <a:t>4</a:t>
            </a:r>
            <a:r>
              <a:rPr lang="fr-FR" sz="1800" dirty="0"/>
              <a:t>7 h/personne</a:t>
            </a:r>
          </a:p>
          <a:p>
            <a:r>
              <a:rPr lang="fr-FR" sz="1800" dirty="0"/>
              <a:t>				 10h/j - 5j/semaine = 5 semaines </a:t>
            </a:r>
          </a:p>
          <a:p>
            <a:r>
              <a:rPr lang="fr-FR" sz="1800" b="1" u="sng" dirty="0"/>
              <a:t>Nécessité d’automatisation</a:t>
            </a:r>
          </a:p>
          <a:p>
            <a:endParaRPr lang="fr-FR" sz="1800" b="1" u="sng" dirty="0"/>
          </a:p>
          <a:p>
            <a:r>
              <a:rPr lang="fr-FR" sz="1800" u="sng" dirty="0"/>
              <a:t>1ère possibilité </a:t>
            </a:r>
            <a:r>
              <a:rPr lang="fr-FR" sz="1800" dirty="0"/>
              <a:t>: Aide à la décision de </a:t>
            </a:r>
            <a:r>
              <a:rPr lang="fr-FR" sz="1800" dirty="0" err="1"/>
              <a:t>ParcourSup</a:t>
            </a:r>
            <a:endParaRPr lang="fr-FR" sz="1800" dirty="0"/>
          </a:p>
          <a:p>
            <a:endParaRPr lang="fr-FR" sz="1800" dirty="0"/>
          </a:p>
          <a:p>
            <a:r>
              <a:rPr lang="fr-FR" sz="1800" dirty="0"/>
              <a:t>				inutilisable car inadapté aux cas multiples</a:t>
            </a:r>
          </a:p>
          <a:p>
            <a:r>
              <a:rPr lang="fr-FR" sz="1800" dirty="0"/>
              <a:t>				ET</a:t>
            </a:r>
          </a:p>
          <a:p>
            <a:r>
              <a:rPr lang="fr-FR" sz="1800" dirty="0"/>
              <a:t>				note au 1/1000</a:t>
            </a:r>
            <a:r>
              <a:rPr lang="fr-FR" sz="1800" baseline="30000" dirty="0"/>
              <a:t>ème</a:t>
            </a:r>
            <a:r>
              <a:rPr lang="fr-FR" sz="1800" dirty="0"/>
              <a:t> sur 20 : 20 001 possibilités </a:t>
            </a:r>
          </a:p>
          <a:p>
            <a:endParaRPr lang="fr-FR" sz="1800" dirty="0"/>
          </a:p>
          <a:p>
            <a:r>
              <a:rPr lang="fr-FR" u="sng" dirty="0"/>
              <a:t>2</a:t>
            </a:r>
            <a:r>
              <a:rPr lang="fr-FR" sz="1800" u="sng" dirty="0"/>
              <a:t>ème possibilité </a:t>
            </a:r>
            <a:r>
              <a:rPr lang="fr-FR" sz="1800" dirty="0"/>
              <a:t>: Algorithme Python (EZB colonnes-4048)</a:t>
            </a:r>
            <a:endParaRPr lang="fr-FR" dirty="0"/>
          </a:p>
          <a:p>
            <a:endParaRPr lang="fr-FR" sz="1800" dirty="0"/>
          </a:p>
          <a:p>
            <a:r>
              <a:rPr lang="fr-FR" sz="1800" dirty="0"/>
              <a:t>						</a:t>
            </a:r>
          </a:p>
        </p:txBody>
      </p:sp>
    </p:spTree>
    <p:extLst>
      <p:ext uri="{BB962C8B-B14F-4D97-AF65-F5344CB8AC3E}">
        <p14:creationId xmlns:p14="http://schemas.microsoft.com/office/powerpoint/2010/main" val="3570589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
          <p:cNvSpPr/>
          <p:nvPr/>
        </p:nvSpPr>
        <p:spPr>
          <a:xfrm>
            <a:off x="963278" y="947957"/>
            <a:ext cx="10676964" cy="80021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800" dirty="0">
                <a:solidFill>
                  <a:schemeClr val="dk1"/>
                </a:solidFill>
                <a:latin typeface="Calibri"/>
                <a:ea typeface="Calibri"/>
                <a:cs typeface="Calibri"/>
                <a:sym typeface="Calibri"/>
              </a:rPr>
              <a:t>Promotion du Bac 2025: 10 classes de terminale de 33 à 35 = 343 élèves.</a:t>
            </a:r>
            <a:endParaRPr dirty="0"/>
          </a:p>
          <a:p>
            <a:pPr marL="0" marR="0" lvl="0" indent="0" algn="just" rtl="0">
              <a:spcBef>
                <a:spcPts val="0"/>
              </a:spcBef>
              <a:spcAft>
                <a:spcPts val="0"/>
              </a:spcAft>
              <a:buNone/>
            </a:pPr>
            <a:r>
              <a:rPr lang="fr-FR" sz="1800" dirty="0">
                <a:solidFill>
                  <a:schemeClr val="dk1"/>
                </a:solidFill>
                <a:latin typeface="Calibri"/>
                <a:ea typeface="Calibri"/>
                <a:cs typeface="Calibri"/>
                <a:sym typeface="Calibri"/>
              </a:rPr>
              <a:t>Base statistique : les </a:t>
            </a:r>
            <a:r>
              <a:rPr lang="fr-FR" sz="2800" dirty="0">
                <a:solidFill>
                  <a:schemeClr val="dk1"/>
                </a:solidFill>
                <a:latin typeface="Calibri"/>
                <a:ea typeface="Calibri"/>
                <a:cs typeface="Calibri"/>
                <a:sym typeface="Calibri"/>
              </a:rPr>
              <a:t>336</a:t>
            </a:r>
            <a:r>
              <a:rPr lang="fr-FR" sz="1800" dirty="0">
                <a:solidFill>
                  <a:schemeClr val="dk1"/>
                </a:solidFill>
                <a:latin typeface="Calibri"/>
                <a:ea typeface="Calibri"/>
                <a:cs typeface="Calibri"/>
                <a:sym typeface="Calibri"/>
              </a:rPr>
              <a:t> élèves ayant répondus lors de la collecte de leur diplôme.</a:t>
            </a:r>
            <a:endParaRPr dirty="0"/>
          </a:p>
        </p:txBody>
      </p:sp>
      <p:sp>
        <p:nvSpPr>
          <p:cNvPr id="244" name="Google Shape;244;p2"/>
          <p:cNvSpPr txBox="1"/>
          <p:nvPr/>
        </p:nvSpPr>
        <p:spPr>
          <a:xfrm>
            <a:off x="0" y="1"/>
            <a:ext cx="10515600" cy="94795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Base statistique</a:t>
            </a:r>
            <a:endParaRPr/>
          </a:p>
        </p:txBody>
      </p:sp>
      <p:pic>
        <p:nvPicPr>
          <p:cNvPr id="246" name="Google Shape;246;p2"/>
          <p:cNvPicPr preferRelativeResize="0"/>
          <p:nvPr/>
        </p:nvPicPr>
        <p:blipFill>
          <a:blip r:embed="rId3">
            <a:alphaModFix/>
          </a:blip>
          <a:stretch>
            <a:fillRect/>
          </a:stretch>
        </p:blipFill>
        <p:spPr>
          <a:xfrm>
            <a:off x="1264538" y="1928175"/>
            <a:ext cx="10074449" cy="48420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6026D0-EA9F-B7BA-8BF8-F18548B80AB0}"/>
              </a:ext>
            </a:extLst>
          </p:cNvPr>
          <p:cNvSpPr>
            <a:spLocks noGrp="1"/>
          </p:cNvSpPr>
          <p:nvPr>
            <p:ph type="title"/>
          </p:nvPr>
        </p:nvSpPr>
        <p:spPr>
          <a:xfrm>
            <a:off x="0" y="0"/>
            <a:ext cx="12144672" cy="1124744"/>
          </a:xfrm>
        </p:spPr>
        <p:txBody>
          <a:bodyPr>
            <a:normAutofit/>
          </a:bodyPr>
          <a:lstStyle/>
          <a:p>
            <a:pPr algn="ctr"/>
            <a:r>
              <a:rPr lang="fr-FR" sz="3200" dirty="0" err="1"/>
              <a:t>ParcourSup</a:t>
            </a:r>
            <a:r>
              <a:rPr lang="fr-FR" sz="3200" dirty="0"/>
              <a:t> PASS</a:t>
            </a:r>
            <a:br>
              <a:rPr lang="fr-FR" sz="3200" dirty="0"/>
            </a:br>
            <a:r>
              <a:rPr lang="fr-FR" sz="1200" dirty="0"/>
              <a:t>À titre indicatif, toutes données étant modifiables</a:t>
            </a:r>
            <a:br>
              <a:rPr lang="fr-FR" sz="1200" dirty="0"/>
            </a:br>
            <a:r>
              <a:rPr lang="fr-FR" sz="1200" dirty="0"/>
              <a:t>les données entre parenthèses sont des ordres de grandeur rediscutés tous les ans</a:t>
            </a:r>
            <a:endParaRPr lang="fr-FR" sz="3200" dirty="0"/>
          </a:p>
        </p:txBody>
      </p:sp>
      <p:pic>
        <p:nvPicPr>
          <p:cNvPr id="8" name="Image 7">
            <a:extLst>
              <a:ext uri="{FF2B5EF4-FFF2-40B4-BE49-F238E27FC236}">
                <a16:creationId xmlns:a16="http://schemas.microsoft.com/office/drawing/2014/main" id="{43BF7206-D22C-8B89-1B11-684FAF3B3242}"/>
              </a:ext>
            </a:extLst>
          </p:cNvPr>
          <p:cNvPicPr>
            <a:picLocks noChangeAspect="1"/>
          </p:cNvPicPr>
          <p:nvPr/>
        </p:nvPicPr>
        <p:blipFill>
          <a:blip r:embed="rId2"/>
          <a:stretch>
            <a:fillRect/>
          </a:stretch>
        </p:blipFill>
        <p:spPr>
          <a:xfrm>
            <a:off x="11208568" y="1267108"/>
            <a:ext cx="553119" cy="715144"/>
          </a:xfrm>
          <a:prstGeom prst="rect">
            <a:avLst/>
          </a:prstGeom>
        </p:spPr>
      </p:pic>
      <p:pic>
        <p:nvPicPr>
          <p:cNvPr id="3" name="Image 2"/>
          <p:cNvPicPr>
            <a:picLocks noChangeAspect="1"/>
          </p:cNvPicPr>
          <p:nvPr/>
        </p:nvPicPr>
        <p:blipFill>
          <a:blip r:embed="rId3"/>
          <a:stretch>
            <a:fillRect/>
          </a:stretch>
        </p:blipFill>
        <p:spPr>
          <a:xfrm>
            <a:off x="191344" y="2297222"/>
            <a:ext cx="3600400" cy="3631376"/>
          </a:xfrm>
          <a:prstGeom prst="rect">
            <a:avLst/>
          </a:prstGeom>
        </p:spPr>
      </p:pic>
      <p:sp>
        <p:nvSpPr>
          <p:cNvPr id="4" name="ZoneTexte 3"/>
          <p:cNvSpPr txBox="1"/>
          <p:nvPr/>
        </p:nvSpPr>
        <p:spPr>
          <a:xfrm>
            <a:off x="3738267" y="4293096"/>
            <a:ext cx="8406405" cy="1985159"/>
          </a:xfrm>
          <a:prstGeom prst="rect">
            <a:avLst/>
          </a:prstGeom>
          <a:noFill/>
        </p:spPr>
        <p:txBody>
          <a:bodyPr wrap="square" rtlCol="0">
            <a:spAutoFit/>
          </a:bodyPr>
          <a:lstStyle/>
          <a:p>
            <a:r>
              <a:rPr lang="fr-FR" sz="1400" b="1" u="sng" dirty="0"/>
              <a:t>Motivation et cohérence de projet  (Bonus important) </a:t>
            </a:r>
            <a:r>
              <a:rPr lang="fr-FR" sz="1400" b="1" dirty="0"/>
              <a:t>:</a:t>
            </a:r>
            <a:r>
              <a:rPr lang="fr-FR" sz="1400" b="1" u="sng" dirty="0"/>
              <a:t> </a:t>
            </a:r>
          </a:p>
          <a:p>
            <a:endParaRPr lang="fr-FR" sz="1400" b="1" u="sng" dirty="0"/>
          </a:p>
          <a:p>
            <a:pPr marL="285750" indent="-285750">
              <a:buFont typeface="Arial" panose="020B0604020202020204" pitchFamily="34" charset="0"/>
              <a:buChar char="•"/>
            </a:pPr>
            <a:r>
              <a:rPr lang="fr-FR" sz="1400" b="1" dirty="0"/>
              <a:t>terminale : </a:t>
            </a:r>
          </a:p>
          <a:p>
            <a:r>
              <a:rPr lang="fr-FR" sz="1400" b="1" dirty="0"/>
              <a:t>spé maths ; spé physique ; spé SVT ; option maths complémentaires ; option maths </a:t>
            </a:r>
            <a:r>
              <a:rPr lang="fr-FR" sz="1400" b="1" dirty="0" err="1"/>
              <a:t>xp</a:t>
            </a:r>
            <a:r>
              <a:rPr lang="fr-FR" sz="1400" b="1" dirty="0"/>
              <a:t> ; spé NSI</a:t>
            </a:r>
          </a:p>
          <a:p>
            <a:r>
              <a:rPr lang="fr-FR" sz="1100" b="1" dirty="0"/>
              <a:t>Doublette : maths + physique = triplette : physique + SVT + maths complémentaires</a:t>
            </a:r>
          </a:p>
          <a:p>
            <a:endParaRPr lang="fr-FR" sz="1400" b="1" dirty="0"/>
          </a:p>
          <a:p>
            <a:pPr marL="285750" indent="-285750">
              <a:buFont typeface="Arial" panose="020B0604020202020204" pitchFamily="34" charset="0"/>
              <a:buChar char="•"/>
            </a:pPr>
            <a:r>
              <a:rPr lang="fr-FR" sz="1400" b="1" dirty="0"/>
              <a:t>Première : </a:t>
            </a:r>
          </a:p>
          <a:p>
            <a:r>
              <a:rPr lang="fr-FR" sz="1400" b="1" dirty="0"/>
              <a:t>spé physique ; spé maths ; spé SVT ; spé NSI</a:t>
            </a:r>
          </a:p>
        </p:txBody>
      </p:sp>
      <p:sp>
        <p:nvSpPr>
          <p:cNvPr id="9" name="ZoneTexte 8"/>
          <p:cNvSpPr txBox="1"/>
          <p:nvPr/>
        </p:nvSpPr>
        <p:spPr>
          <a:xfrm>
            <a:off x="3738267" y="1889790"/>
            <a:ext cx="8352928" cy="1600438"/>
          </a:xfrm>
          <a:prstGeom prst="rect">
            <a:avLst/>
          </a:prstGeom>
          <a:noFill/>
        </p:spPr>
        <p:txBody>
          <a:bodyPr wrap="square" rtlCol="0">
            <a:spAutoFit/>
          </a:bodyPr>
          <a:lstStyle/>
          <a:p>
            <a:r>
              <a:rPr lang="fr-FR" sz="1400" b="1" u="sng" dirty="0"/>
              <a:t>Résultats scolaires </a:t>
            </a:r>
            <a:r>
              <a:rPr lang="fr-FR" sz="1400" b="1" dirty="0"/>
              <a:t>: </a:t>
            </a:r>
          </a:p>
          <a:p>
            <a:endParaRPr lang="fr-FR" sz="1400" b="1" dirty="0"/>
          </a:p>
          <a:p>
            <a:pPr marL="285750" indent="-285750">
              <a:buFont typeface="Arial" panose="020B0604020202020204" pitchFamily="34" charset="0"/>
              <a:buChar char="•"/>
            </a:pPr>
            <a:r>
              <a:rPr lang="fr-FR" sz="1400" b="1" dirty="0"/>
              <a:t>Notes du bac anticipé : Français écrit et oral (1 à 5)</a:t>
            </a:r>
          </a:p>
          <a:p>
            <a:endParaRPr lang="fr-FR" sz="1400" b="1" dirty="0"/>
          </a:p>
          <a:p>
            <a:pPr marL="285750" indent="-285750">
              <a:buFont typeface="Arial" panose="020B0604020202020204" pitchFamily="34" charset="0"/>
              <a:buChar char="•"/>
            </a:pPr>
            <a:r>
              <a:rPr lang="fr-FR" sz="1400" b="1" dirty="0"/>
              <a:t>Notes 1</a:t>
            </a:r>
            <a:r>
              <a:rPr lang="fr-FR" sz="1400" b="1" baseline="30000" dirty="0"/>
              <a:t>ère</a:t>
            </a:r>
            <a:r>
              <a:rPr lang="fr-FR" sz="1400" b="1" dirty="0"/>
              <a:t>  (5) et terminale (10) : </a:t>
            </a:r>
          </a:p>
          <a:p>
            <a:r>
              <a:rPr lang="fr-FR" sz="1400" b="1" dirty="0"/>
              <a:t>Maths (10) ; physique (10) ; SVT (10)</a:t>
            </a:r>
          </a:p>
          <a:p>
            <a:r>
              <a:rPr lang="fr-FR" sz="1400" b="1" dirty="0"/>
              <a:t>enseignement scientifique ; philo ; NSI ; anglais ; histoire-géographie (de 1 à 4)</a:t>
            </a:r>
          </a:p>
        </p:txBody>
      </p:sp>
      <p:sp>
        <p:nvSpPr>
          <p:cNvPr id="10" name="ZoneTexte 9"/>
          <p:cNvSpPr txBox="1"/>
          <p:nvPr/>
        </p:nvSpPr>
        <p:spPr>
          <a:xfrm>
            <a:off x="3738267" y="3737774"/>
            <a:ext cx="6138219" cy="307777"/>
          </a:xfrm>
          <a:prstGeom prst="rect">
            <a:avLst/>
          </a:prstGeom>
          <a:noFill/>
        </p:spPr>
        <p:txBody>
          <a:bodyPr wrap="none" rtlCol="0">
            <a:spAutoFit/>
          </a:bodyPr>
          <a:lstStyle/>
          <a:p>
            <a:r>
              <a:rPr lang="fr-FR" sz="1400" b="1" u="sng" dirty="0"/>
              <a:t>Méthode de travail, Savoir-être </a:t>
            </a:r>
            <a:r>
              <a:rPr lang="fr-FR" sz="1400" b="1" dirty="0"/>
              <a:t>: Avis du conseil de classe (de 1 à 3)</a:t>
            </a:r>
          </a:p>
        </p:txBody>
      </p:sp>
      <p:sp>
        <p:nvSpPr>
          <p:cNvPr id="11" name="ZoneTexte 10">
            <a:extLst>
              <a:ext uri="{FF2B5EF4-FFF2-40B4-BE49-F238E27FC236}">
                <a16:creationId xmlns:a16="http://schemas.microsoft.com/office/drawing/2014/main" id="{F26E99E2-2A0F-438C-B0FB-EF11094E3261}"/>
              </a:ext>
            </a:extLst>
          </p:cNvPr>
          <p:cNvSpPr txBox="1"/>
          <p:nvPr/>
        </p:nvSpPr>
        <p:spPr>
          <a:xfrm>
            <a:off x="695400" y="1249856"/>
            <a:ext cx="10414908" cy="584775"/>
          </a:xfrm>
          <a:prstGeom prst="rect">
            <a:avLst/>
          </a:prstGeom>
          <a:noFill/>
          <a:ln>
            <a:noFill/>
          </a:ln>
        </p:spPr>
        <p:txBody>
          <a:bodyPr wrap="square">
            <a:spAutoFit/>
          </a:bodyPr>
          <a:lstStyle/>
          <a:p>
            <a:pPr algn="ctr"/>
            <a:r>
              <a:rPr lang="fr-FR" sz="1600" b="1" dirty="0">
                <a:solidFill>
                  <a:srgbClr val="630045"/>
                </a:solidFill>
              </a:rPr>
              <a:t>Commission </a:t>
            </a:r>
            <a:r>
              <a:rPr lang="fr-FR" sz="1600" b="1" dirty="0" err="1">
                <a:solidFill>
                  <a:srgbClr val="630045"/>
                </a:solidFill>
              </a:rPr>
              <a:t>ParcourSup</a:t>
            </a:r>
            <a:r>
              <a:rPr lang="fr-FR" sz="1600" b="1" dirty="0">
                <a:solidFill>
                  <a:srgbClr val="630045"/>
                </a:solidFill>
              </a:rPr>
              <a:t> PASS 2025 </a:t>
            </a:r>
          </a:p>
          <a:p>
            <a:pPr algn="ctr"/>
            <a:r>
              <a:rPr lang="fr-FR" sz="1600" b="1" dirty="0">
                <a:solidFill>
                  <a:srgbClr val="630045"/>
                </a:solidFill>
              </a:rPr>
              <a:t> Nb étudiants :17792 (un peu moins)</a:t>
            </a:r>
          </a:p>
        </p:txBody>
      </p:sp>
    </p:spTree>
    <p:extLst>
      <p:ext uri="{BB962C8B-B14F-4D97-AF65-F5344CB8AC3E}">
        <p14:creationId xmlns:p14="http://schemas.microsoft.com/office/powerpoint/2010/main" val="1381382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09F4FA3B-1B48-499A-9B07-9DA90B63A70C}"/>
              </a:ext>
            </a:extLst>
          </p:cNvPr>
          <p:cNvGraphicFramePr>
            <a:graphicFrameLocks noGrp="1"/>
          </p:cNvGraphicFramePr>
          <p:nvPr/>
        </p:nvGraphicFramePr>
        <p:xfrm>
          <a:off x="354562" y="1754156"/>
          <a:ext cx="11390363" cy="1344554"/>
        </p:xfrm>
        <a:graphic>
          <a:graphicData uri="http://schemas.openxmlformats.org/drawingml/2006/table">
            <a:tbl>
              <a:tblPr/>
              <a:tblGrid>
                <a:gridCol w="2342198">
                  <a:extLst>
                    <a:ext uri="{9D8B030D-6E8A-4147-A177-3AD203B41FA5}">
                      <a16:colId xmlns:a16="http://schemas.microsoft.com/office/drawing/2014/main" val="2594963315"/>
                    </a:ext>
                  </a:extLst>
                </a:gridCol>
                <a:gridCol w="1292595">
                  <a:extLst>
                    <a:ext uri="{9D8B030D-6E8A-4147-A177-3AD203B41FA5}">
                      <a16:colId xmlns:a16="http://schemas.microsoft.com/office/drawing/2014/main" val="82067442"/>
                    </a:ext>
                  </a:extLst>
                </a:gridCol>
                <a:gridCol w="1292595">
                  <a:extLst>
                    <a:ext uri="{9D8B030D-6E8A-4147-A177-3AD203B41FA5}">
                      <a16:colId xmlns:a16="http://schemas.microsoft.com/office/drawing/2014/main" val="820693958"/>
                    </a:ext>
                  </a:extLst>
                </a:gridCol>
                <a:gridCol w="1292595">
                  <a:extLst>
                    <a:ext uri="{9D8B030D-6E8A-4147-A177-3AD203B41FA5}">
                      <a16:colId xmlns:a16="http://schemas.microsoft.com/office/drawing/2014/main" val="2298740583"/>
                    </a:ext>
                  </a:extLst>
                </a:gridCol>
                <a:gridCol w="1292595">
                  <a:extLst>
                    <a:ext uri="{9D8B030D-6E8A-4147-A177-3AD203B41FA5}">
                      <a16:colId xmlns:a16="http://schemas.microsoft.com/office/drawing/2014/main" val="4273254849"/>
                    </a:ext>
                  </a:extLst>
                </a:gridCol>
                <a:gridCol w="1292595">
                  <a:extLst>
                    <a:ext uri="{9D8B030D-6E8A-4147-A177-3AD203B41FA5}">
                      <a16:colId xmlns:a16="http://schemas.microsoft.com/office/drawing/2014/main" val="1648373911"/>
                    </a:ext>
                  </a:extLst>
                </a:gridCol>
                <a:gridCol w="1292595">
                  <a:extLst>
                    <a:ext uri="{9D8B030D-6E8A-4147-A177-3AD203B41FA5}">
                      <a16:colId xmlns:a16="http://schemas.microsoft.com/office/drawing/2014/main" val="1960169302"/>
                    </a:ext>
                  </a:extLst>
                </a:gridCol>
                <a:gridCol w="1292595">
                  <a:extLst>
                    <a:ext uri="{9D8B030D-6E8A-4147-A177-3AD203B41FA5}">
                      <a16:colId xmlns:a16="http://schemas.microsoft.com/office/drawing/2014/main" val="1427785266"/>
                    </a:ext>
                  </a:extLst>
                </a:gridCol>
              </a:tblGrid>
              <a:tr h="864747">
                <a:tc>
                  <a:txBody>
                    <a:bodyPr/>
                    <a:lstStyle/>
                    <a:p>
                      <a:pPr algn="l" fontAlgn="ctr"/>
                      <a:r>
                        <a:rPr lang="fr-FR" sz="1800" b="1" i="0" u="none" strike="noStrike" dirty="0">
                          <a:solidFill>
                            <a:srgbClr val="FFFFFF"/>
                          </a:solidFill>
                          <a:effectLst/>
                          <a:latin typeface="Calibri" panose="020F0502020204030204" pitchFamily="34" charset="0"/>
                        </a:rPr>
                        <a:t>Formation</a:t>
                      </a:r>
                    </a:p>
                  </a:txBody>
                  <a:tcPr marL="7345" marR="7345" marT="7345"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630045"/>
                    </a:solidFill>
                  </a:tcPr>
                </a:tc>
                <a:tc>
                  <a:txBody>
                    <a:bodyPr/>
                    <a:lstStyle/>
                    <a:p>
                      <a:pPr algn="ctr" fontAlgn="ctr"/>
                      <a:r>
                        <a:rPr lang="fr-FR" sz="1800" b="1" i="0" u="none" strike="noStrike" dirty="0">
                          <a:solidFill>
                            <a:srgbClr val="FFFFFF"/>
                          </a:solidFill>
                          <a:effectLst/>
                          <a:latin typeface="Calibri" panose="020F0502020204030204" pitchFamily="34" charset="0"/>
                        </a:rPr>
                        <a:t>Total</a:t>
                      </a:r>
                      <a:br>
                        <a:rPr lang="fr-FR" sz="1800" b="1" i="0" u="none" strike="noStrike" dirty="0">
                          <a:solidFill>
                            <a:srgbClr val="FFFFFF"/>
                          </a:solidFill>
                          <a:effectLst/>
                          <a:latin typeface="Calibri" panose="020F0502020204030204" pitchFamily="34" charset="0"/>
                        </a:rPr>
                      </a:br>
                      <a:r>
                        <a:rPr lang="fr-FR" sz="1800" b="1" i="0" u="none" strike="noStrike" dirty="0">
                          <a:solidFill>
                            <a:srgbClr val="FFFFFF"/>
                          </a:solidFill>
                          <a:effectLst/>
                          <a:latin typeface="Calibri" panose="020F0502020204030204" pitchFamily="34" charset="0"/>
                        </a:rPr>
                        <a:t> Année N</a:t>
                      </a:r>
                    </a:p>
                  </a:txBody>
                  <a:tcPr marL="7345" marR="7345" marT="7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630045"/>
                    </a:solidFill>
                  </a:tcPr>
                </a:tc>
                <a:tc>
                  <a:txBody>
                    <a:bodyPr/>
                    <a:lstStyle/>
                    <a:p>
                      <a:pPr algn="ctr" fontAlgn="ctr"/>
                      <a:r>
                        <a:rPr lang="fr-FR" sz="1800" b="1" i="0" u="none" strike="noStrike" dirty="0">
                          <a:solidFill>
                            <a:srgbClr val="FFFFFF"/>
                          </a:solidFill>
                          <a:effectLst/>
                          <a:latin typeface="Calibri" panose="020F0502020204030204" pitchFamily="34" charset="0"/>
                        </a:rPr>
                        <a:t>Rappel</a:t>
                      </a:r>
                      <a:br>
                        <a:rPr lang="fr-FR" sz="1800" b="1" i="0" u="none" strike="noStrike" dirty="0">
                          <a:solidFill>
                            <a:srgbClr val="FFFFFF"/>
                          </a:solidFill>
                          <a:effectLst/>
                          <a:latin typeface="Calibri" panose="020F0502020204030204" pitchFamily="34" charset="0"/>
                        </a:rPr>
                      </a:br>
                      <a:r>
                        <a:rPr lang="fr-FR" sz="1800" b="1" i="0" u="none" strike="noStrike" dirty="0">
                          <a:solidFill>
                            <a:srgbClr val="FFFFFF"/>
                          </a:solidFill>
                          <a:effectLst/>
                          <a:latin typeface="Calibri" panose="020F0502020204030204" pitchFamily="34" charset="0"/>
                        </a:rPr>
                        <a:t> Année N-1</a:t>
                      </a:r>
                    </a:p>
                  </a:txBody>
                  <a:tcPr marL="7345" marR="7345" marT="7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630045"/>
                    </a:solidFill>
                  </a:tcPr>
                </a:tc>
                <a:tc>
                  <a:txBody>
                    <a:bodyPr/>
                    <a:lstStyle/>
                    <a:p>
                      <a:pPr algn="ctr" fontAlgn="ctr"/>
                      <a:r>
                        <a:rPr lang="fr-FR" sz="1800" b="1" i="0" u="none" strike="noStrike" dirty="0">
                          <a:solidFill>
                            <a:srgbClr val="FFFFFF"/>
                          </a:solidFill>
                          <a:effectLst/>
                          <a:latin typeface="Calibri" panose="020F0502020204030204" pitchFamily="34" charset="0"/>
                        </a:rPr>
                        <a:t>Candidats</a:t>
                      </a:r>
                      <a:br>
                        <a:rPr lang="fr-FR" sz="1800" b="1" i="0" u="none" strike="noStrike" dirty="0">
                          <a:solidFill>
                            <a:srgbClr val="FFFFFF"/>
                          </a:solidFill>
                          <a:effectLst/>
                          <a:latin typeface="Calibri" panose="020F0502020204030204" pitchFamily="34" charset="0"/>
                        </a:rPr>
                      </a:br>
                      <a:r>
                        <a:rPr lang="fr-FR" sz="1800" b="1" i="0" u="none" strike="noStrike" dirty="0">
                          <a:solidFill>
                            <a:srgbClr val="FFFFFF"/>
                          </a:solidFill>
                          <a:effectLst/>
                          <a:latin typeface="Calibri" panose="020F0502020204030204" pitchFamily="34" charset="0"/>
                        </a:rPr>
                        <a:t>secteur</a:t>
                      </a:r>
                    </a:p>
                  </a:txBody>
                  <a:tcPr marL="7345" marR="7345" marT="7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630045"/>
                    </a:solidFill>
                  </a:tcPr>
                </a:tc>
                <a:tc>
                  <a:txBody>
                    <a:bodyPr/>
                    <a:lstStyle/>
                    <a:p>
                      <a:pPr algn="ctr" fontAlgn="ctr"/>
                      <a:r>
                        <a:rPr lang="fr-FR" sz="1800" b="1" i="0" u="none" strike="noStrike" dirty="0">
                          <a:solidFill>
                            <a:srgbClr val="FFFFFF"/>
                          </a:solidFill>
                          <a:effectLst/>
                          <a:latin typeface="Calibri" panose="020F0502020204030204" pitchFamily="34" charset="0"/>
                        </a:rPr>
                        <a:t>Candidats </a:t>
                      </a:r>
                      <a:br>
                        <a:rPr lang="fr-FR" sz="1800" b="1" i="0" u="none" strike="noStrike" dirty="0">
                          <a:solidFill>
                            <a:srgbClr val="FFFFFF"/>
                          </a:solidFill>
                          <a:effectLst/>
                          <a:latin typeface="Calibri" panose="020F0502020204030204" pitchFamily="34" charset="0"/>
                        </a:rPr>
                      </a:br>
                      <a:r>
                        <a:rPr lang="fr-FR" sz="1800" b="1" i="0" u="none" strike="noStrike" dirty="0">
                          <a:solidFill>
                            <a:srgbClr val="FFFFFF"/>
                          </a:solidFill>
                          <a:effectLst/>
                          <a:latin typeface="Calibri" panose="020F0502020204030204" pitchFamily="34" charset="0"/>
                        </a:rPr>
                        <a:t>hors secteur</a:t>
                      </a:r>
                    </a:p>
                  </a:txBody>
                  <a:tcPr marL="7345" marR="7345" marT="7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630045"/>
                    </a:solidFill>
                  </a:tcPr>
                </a:tc>
                <a:tc>
                  <a:txBody>
                    <a:bodyPr/>
                    <a:lstStyle/>
                    <a:p>
                      <a:pPr algn="ctr" fontAlgn="ctr"/>
                      <a:r>
                        <a:rPr lang="fr-FR" sz="1800" b="1" i="0" u="none" strike="noStrike" dirty="0">
                          <a:solidFill>
                            <a:srgbClr val="FFFFFF"/>
                          </a:solidFill>
                          <a:effectLst/>
                          <a:latin typeface="Calibri" panose="020F0502020204030204" pitchFamily="34" charset="0"/>
                        </a:rPr>
                        <a:t>Filles</a:t>
                      </a:r>
                    </a:p>
                  </a:txBody>
                  <a:tcPr marL="7345" marR="7345" marT="7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630045"/>
                    </a:solidFill>
                  </a:tcPr>
                </a:tc>
                <a:tc>
                  <a:txBody>
                    <a:bodyPr/>
                    <a:lstStyle/>
                    <a:p>
                      <a:pPr algn="ctr" fontAlgn="ctr"/>
                      <a:r>
                        <a:rPr lang="fr-FR" sz="1800" b="1" i="0" u="none" strike="noStrike" dirty="0">
                          <a:solidFill>
                            <a:srgbClr val="FFFFFF"/>
                          </a:solidFill>
                          <a:effectLst/>
                          <a:latin typeface="Calibri" panose="020F0502020204030204" pitchFamily="34" charset="0"/>
                        </a:rPr>
                        <a:t>Garçons</a:t>
                      </a:r>
                    </a:p>
                  </a:txBody>
                  <a:tcPr marL="7345" marR="7345" marT="7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630045"/>
                    </a:solidFill>
                  </a:tcPr>
                </a:tc>
                <a:tc>
                  <a:txBody>
                    <a:bodyPr/>
                    <a:lstStyle/>
                    <a:p>
                      <a:pPr algn="ctr" fontAlgn="ctr"/>
                      <a:r>
                        <a:rPr lang="fr-FR" sz="1800" b="1" i="0" u="none" strike="noStrike" dirty="0">
                          <a:solidFill>
                            <a:srgbClr val="FFFFFF"/>
                          </a:solidFill>
                          <a:effectLst/>
                          <a:latin typeface="Calibri" panose="020F0502020204030204" pitchFamily="34" charset="0"/>
                        </a:rPr>
                        <a:t>Boursiers</a:t>
                      </a:r>
                    </a:p>
                  </a:txBody>
                  <a:tcPr marL="7345" marR="7345" marT="7345"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630045"/>
                    </a:solidFill>
                  </a:tcPr>
                </a:tc>
                <a:extLst>
                  <a:ext uri="{0D108BD9-81ED-4DB2-BD59-A6C34878D82A}">
                    <a16:rowId xmlns:a16="http://schemas.microsoft.com/office/drawing/2014/main" val="2827008519"/>
                  </a:ext>
                </a:extLst>
              </a:tr>
              <a:tr h="479807">
                <a:tc>
                  <a:txBody>
                    <a:bodyPr/>
                    <a:lstStyle/>
                    <a:p>
                      <a:pPr algn="l" fontAlgn="ctr"/>
                      <a:r>
                        <a:rPr lang="fr-FR" sz="1800" b="1" i="0" u="none" strike="noStrike" dirty="0">
                          <a:solidFill>
                            <a:schemeClr val="bg1"/>
                          </a:solidFill>
                          <a:effectLst/>
                          <a:latin typeface="Calibri" panose="020F0502020204030204" pitchFamily="34" charset="0"/>
                        </a:rPr>
                        <a:t>PASS</a:t>
                      </a:r>
                    </a:p>
                  </a:txBody>
                  <a:tcPr marL="7345" marR="7345" marT="7345"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F8DA2"/>
                    </a:solidFill>
                  </a:tcPr>
                </a:tc>
                <a:tc>
                  <a:txBody>
                    <a:bodyPr/>
                    <a:lstStyle/>
                    <a:p>
                      <a:pPr algn="ctr" fontAlgn="ctr"/>
                      <a:r>
                        <a:rPr lang="fr-FR" sz="1800" b="1" i="0" u="none" strike="noStrike" dirty="0">
                          <a:solidFill>
                            <a:schemeClr val="bg1"/>
                          </a:solidFill>
                          <a:effectLst/>
                          <a:latin typeface="Calibri" panose="020F0502020204030204" pitchFamily="34" charset="0"/>
                        </a:rPr>
                        <a:t>17789</a:t>
                      </a:r>
                    </a:p>
                  </a:txBody>
                  <a:tcPr marL="7345" marR="7345" marT="7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F8DA2"/>
                    </a:solidFill>
                  </a:tcPr>
                </a:tc>
                <a:tc>
                  <a:txBody>
                    <a:bodyPr/>
                    <a:lstStyle/>
                    <a:p>
                      <a:pPr algn="ctr" fontAlgn="ctr"/>
                      <a:r>
                        <a:rPr lang="fr-FR" sz="1800" b="1" i="0" u="none" strike="noStrike" dirty="0">
                          <a:solidFill>
                            <a:schemeClr val="bg1"/>
                          </a:solidFill>
                          <a:effectLst/>
                          <a:latin typeface="Calibri" panose="020F0502020204030204" pitchFamily="34" charset="0"/>
                        </a:rPr>
                        <a:t>15084</a:t>
                      </a:r>
                    </a:p>
                  </a:txBody>
                  <a:tcPr marL="7345" marR="7345" marT="7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F8DA2"/>
                    </a:solidFill>
                  </a:tcPr>
                </a:tc>
                <a:tc>
                  <a:txBody>
                    <a:bodyPr/>
                    <a:lstStyle/>
                    <a:p>
                      <a:pPr algn="ctr" fontAlgn="ctr"/>
                      <a:r>
                        <a:rPr lang="fr-FR" sz="1800" b="1" i="0" u="none" strike="noStrike" dirty="0">
                          <a:solidFill>
                            <a:schemeClr val="bg1"/>
                          </a:solidFill>
                          <a:effectLst/>
                          <a:latin typeface="Calibri" panose="020F0502020204030204" pitchFamily="34" charset="0"/>
                        </a:rPr>
                        <a:t>14816</a:t>
                      </a:r>
                    </a:p>
                  </a:txBody>
                  <a:tcPr marL="7345" marR="7345" marT="7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F8DA2"/>
                    </a:solidFill>
                  </a:tcPr>
                </a:tc>
                <a:tc>
                  <a:txBody>
                    <a:bodyPr/>
                    <a:lstStyle/>
                    <a:p>
                      <a:pPr algn="ctr" fontAlgn="ctr"/>
                      <a:r>
                        <a:rPr lang="fr-FR" sz="1800" b="1" i="0" u="none" strike="noStrike" dirty="0">
                          <a:solidFill>
                            <a:schemeClr val="bg1"/>
                          </a:solidFill>
                          <a:effectLst/>
                          <a:latin typeface="Calibri" panose="020F0502020204030204" pitchFamily="34" charset="0"/>
                        </a:rPr>
                        <a:t>2973</a:t>
                      </a:r>
                    </a:p>
                  </a:txBody>
                  <a:tcPr marL="7345" marR="7345" marT="7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F8DA2"/>
                    </a:solidFill>
                  </a:tcPr>
                </a:tc>
                <a:tc>
                  <a:txBody>
                    <a:bodyPr/>
                    <a:lstStyle/>
                    <a:p>
                      <a:pPr algn="ctr" fontAlgn="ctr"/>
                      <a:r>
                        <a:rPr lang="fr-FR" sz="1800" b="1" i="0" u="none" strike="noStrike" dirty="0">
                          <a:solidFill>
                            <a:schemeClr val="bg1"/>
                          </a:solidFill>
                          <a:effectLst/>
                          <a:latin typeface="Calibri" panose="020F0502020204030204" pitchFamily="34" charset="0"/>
                        </a:rPr>
                        <a:t>12705</a:t>
                      </a:r>
                    </a:p>
                  </a:txBody>
                  <a:tcPr marL="7345" marR="7345" marT="7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F8DA2"/>
                    </a:solidFill>
                  </a:tcPr>
                </a:tc>
                <a:tc>
                  <a:txBody>
                    <a:bodyPr/>
                    <a:lstStyle/>
                    <a:p>
                      <a:pPr algn="ctr" fontAlgn="ctr"/>
                      <a:r>
                        <a:rPr lang="fr-FR" sz="1800" b="1" i="0" u="none" strike="noStrike" dirty="0">
                          <a:solidFill>
                            <a:schemeClr val="bg1"/>
                          </a:solidFill>
                          <a:effectLst/>
                          <a:latin typeface="Calibri" panose="020F0502020204030204" pitchFamily="34" charset="0"/>
                        </a:rPr>
                        <a:t>5084</a:t>
                      </a:r>
                    </a:p>
                  </a:txBody>
                  <a:tcPr marL="7345" marR="7345" marT="734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F8DA2"/>
                    </a:solidFill>
                  </a:tcPr>
                </a:tc>
                <a:tc>
                  <a:txBody>
                    <a:bodyPr/>
                    <a:lstStyle/>
                    <a:p>
                      <a:pPr algn="ctr" fontAlgn="ctr"/>
                      <a:r>
                        <a:rPr lang="fr-FR" sz="1800" b="1" i="0" u="none" strike="noStrike" dirty="0">
                          <a:solidFill>
                            <a:schemeClr val="bg1"/>
                          </a:solidFill>
                          <a:effectLst/>
                          <a:latin typeface="Calibri" panose="020F0502020204030204" pitchFamily="34" charset="0"/>
                        </a:rPr>
                        <a:t>2476</a:t>
                      </a:r>
                    </a:p>
                  </a:txBody>
                  <a:tcPr marL="7345" marR="7345" marT="734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F8DA2"/>
                    </a:solidFill>
                  </a:tcPr>
                </a:tc>
                <a:extLst>
                  <a:ext uri="{0D108BD9-81ED-4DB2-BD59-A6C34878D82A}">
                    <a16:rowId xmlns:a16="http://schemas.microsoft.com/office/drawing/2014/main" val="2657652529"/>
                  </a:ext>
                </a:extLst>
              </a:tr>
            </a:tbl>
          </a:graphicData>
        </a:graphic>
      </p:graphicFrame>
      <p:sp>
        <p:nvSpPr>
          <p:cNvPr id="4" name="Titre 1">
            <a:extLst>
              <a:ext uri="{FF2B5EF4-FFF2-40B4-BE49-F238E27FC236}">
                <a16:creationId xmlns:a16="http://schemas.microsoft.com/office/drawing/2014/main" id="{EE6E2C0B-BDA6-41CB-8478-DE82BBDDB605}"/>
              </a:ext>
            </a:extLst>
          </p:cNvPr>
          <p:cNvSpPr>
            <a:spLocks noGrp="1"/>
          </p:cNvSpPr>
          <p:nvPr>
            <p:ph type="title"/>
          </p:nvPr>
        </p:nvSpPr>
        <p:spPr>
          <a:xfrm>
            <a:off x="0" y="0"/>
            <a:ext cx="12192000" cy="1052735"/>
          </a:xfrm>
        </p:spPr>
        <p:txBody>
          <a:bodyPr>
            <a:normAutofit/>
          </a:bodyPr>
          <a:lstStyle/>
          <a:p>
            <a:pPr algn="ctr"/>
            <a:r>
              <a:rPr lang="fr-FR" dirty="0"/>
              <a:t>Candidatures</a:t>
            </a:r>
          </a:p>
        </p:txBody>
      </p:sp>
    </p:spTree>
    <p:extLst>
      <p:ext uri="{BB962C8B-B14F-4D97-AF65-F5344CB8AC3E}">
        <p14:creationId xmlns:p14="http://schemas.microsoft.com/office/powerpoint/2010/main" val="31338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49BE036-EA7E-45C7-B5A0-DA4C727721DB}"/>
              </a:ext>
            </a:extLst>
          </p:cNvPr>
          <p:cNvPicPr>
            <a:picLocks noChangeAspect="1"/>
          </p:cNvPicPr>
          <p:nvPr/>
        </p:nvPicPr>
        <p:blipFill>
          <a:blip r:embed="rId2"/>
          <a:stretch>
            <a:fillRect/>
          </a:stretch>
        </p:blipFill>
        <p:spPr>
          <a:xfrm>
            <a:off x="551384" y="1196752"/>
            <a:ext cx="10776520" cy="5078822"/>
          </a:xfrm>
          <a:prstGeom prst="rect">
            <a:avLst/>
          </a:prstGeom>
        </p:spPr>
      </p:pic>
      <p:sp>
        <p:nvSpPr>
          <p:cNvPr id="4" name="Titre 1">
            <a:extLst>
              <a:ext uri="{FF2B5EF4-FFF2-40B4-BE49-F238E27FC236}">
                <a16:creationId xmlns:a16="http://schemas.microsoft.com/office/drawing/2014/main" id="{EFF94EEC-18ED-4B09-AA95-A60939A772C6}"/>
              </a:ext>
            </a:extLst>
          </p:cNvPr>
          <p:cNvSpPr>
            <a:spLocks noGrp="1"/>
          </p:cNvSpPr>
          <p:nvPr>
            <p:ph type="title"/>
          </p:nvPr>
        </p:nvSpPr>
        <p:spPr>
          <a:xfrm>
            <a:off x="0" y="0"/>
            <a:ext cx="12192000" cy="1052735"/>
          </a:xfrm>
        </p:spPr>
        <p:txBody>
          <a:bodyPr>
            <a:normAutofit/>
          </a:bodyPr>
          <a:lstStyle/>
          <a:p>
            <a:pPr algn="ctr"/>
            <a:r>
              <a:rPr lang="fr-FR" dirty="0"/>
              <a:t>Candidatures mineure SFO</a:t>
            </a:r>
          </a:p>
        </p:txBody>
      </p:sp>
    </p:spTree>
    <p:extLst>
      <p:ext uri="{BB962C8B-B14F-4D97-AF65-F5344CB8AC3E}">
        <p14:creationId xmlns:p14="http://schemas.microsoft.com/office/powerpoint/2010/main" val="3599152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g3afc4d4c1f9_0_492" descr="Une image contenant arbre, extérieur, plante&#10;&#10;Description générée automatiquement"/>
          <p:cNvPicPr preferRelativeResize="0"/>
          <p:nvPr/>
        </p:nvPicPr>
        <p:blipFill rotWithShape="1">
          <a:blip r:embed="rId3">
            <a:alphaModFix amt="50000"/>
          </a:blip>
          <a:srcRect l="13142" r="14524"/>
          <a:stretch/>
        </p:blipFill>
        <p:spPr>
          <a:xfrm>
            <a:off x="27" y="1"/>
            <a:ext cx="12191973" cy="6858000"/>
          </a:xfrm>
          <a:prstGeom prst="rect">
            <a:avLst/>
          </a:prstGeom>
          <a:noFill/>
          <a:ln>
            <a:noFill/>
          </a:ln>
        </p:spPr>
      </p:pic>
      <p:sp>
        <p:nvSpPr>
          <p:cNvPr id="694" name="Google Shape;694;g3afc4d4c1f9_0_492"/>
          <p:cNvSpPr txBox="1">
            <a:spLocks noGrp="1"/>
          </p:cNvSpPr>
          <p:nvPr>
            <p:ph type="ctrTitle"/>
          </p:nvPr>
        </p:nvSpPr>
        <p:spPr>
          <a:xfrm>
            <a:off x="1524000" y="1122362"/>
            <a:ext cx="9144000" cy="3458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5000"/>
              <a:buFont typeface="Open Sans"/>
              <a:buNone/>
            </a:pPr>
            <a:r>
              <a:rPr lang="fr-FR"/>
              <a:t>Etudier à </a:t>
            </a:r>
            <a:br>
              <a:rPr lang="fr-FR"/>
            </a:br>
            <a:r>
              <a:rPr lang="fr-FR" b="1"/>
              <a:t>la Faculté des Sciences du Sport</a:t>
            </a:r>
            <a:br>
              <a:rPr lang="fr-FR" b="1"/>
            </a:br>
            <a:r>
              <a:rPr lang="fr-FR" b="1"/>
              <a:t>F2S</a:t>
            </a:r>
            <a:endParaRPr/>
          </a:p>
        </p:txBody>
      </p:sp>
      <p:sp>
        <p:nvSpPr>
          <p:cNvPr id="695" name="Google Shape;695;g3afc4d4c1f9_0_492"/>
          <p:cNvSpPr txBox="1">
            <a:spLocks noGrp="1"/>
          </p:cNvSpPr>
          <p:nvPr>
            <p:ph type="subTitle" idx="1"/>
          </p:nvPr>
        </p:nvSpPr>
        <p:spPr>
          <a:xfrm>
            <a:off x="1524000" y="4159404"/>
            <a:ext cx="9144000" cy="1098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2000"/>
              <a:buNone/>
            </a:pPr>
            <a:r>
              <a:rPr lang="fr-FR" i="1"/>
              <a:t>Admissions, filières et débouchés– 2025 / 2026</a:t>
            </a:r>
            <a:endParaRPr/>
          </a:p>
        </p:txBody>
      </p:sp>
      <p:pic>
        <p:nvPicPr>
          <p:cNvPr id="696" name="Google Shape;696;g3afc4d4c1f9_0_492"/>
          <p:cNvPicPr preferRelativeResize="0"/>
          <p:nvPr/>
        </p:nvPicPr>
        <p:blipFill>
          <a:blip r:embed="rId4">
            <a:alphaModFix/>
          </a:blip>
          <a:stretch>
            <a:fillRect/>
          </a:stretch>
        </p:blipFill>
        <p:spPr>
          <a:xfrm>
            <a:off x="7734300" y="5548313"/>
            <a:ext cx="3619500" cy="981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3afc4d4c1f9_0_498"/>
          <p:cNvSpPr txBox="1">
            <a:spLocks noGrp="1"/>
          </p:cNvSpPr>
          <p:nvPr>
            <p:ph type="title"/>
          </p:nvPr>
        </p:nvSpPr>
        <p:spPr>
          <a:xfrm>
            <a:off x="4079776" y="1268760"/>
            <a:ext cx="10177200" cy="562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Open Sans"/>
              <a:buNone/>
            </a:pPr>
            <a:r>
              <a:rPr lang="fr-FR"/>
              <a:t>Cursus Faculté des Sciences du Sport</a:t>
            </a:r>
            <a:endParaRPr/>
          </a:p>
        </p:txBody>
      </p:sp>
      <p:sp>
        <p:nvSpPr>
          <p:cNvPr id="702" name="Google Shape;702;g3afc4d4c1f9_0_498"/>
          <p:cNvSpPr/>
          <p:nvPr/>
        </p:nvSpPr>
        <p:spPr>
          <a:xfrm>
            <a:off x="3982853" y="2671457"/>
            <a:ext cx="1304400" cy="484500"/>
          </a:xfrm>
          <a:prstGeom prst="rightArrow">
            <a:avLst>
              <a:gd name="adj1" fmla="val 50000"/>
              <a:gd name="adj2" fmla="val 50000"/>
            </a:avLst>
          </a:prstGeom>
          <a:solidFill>
            <a:schemeClr val="accent1"/>
          </a:solidFill>
          <a:ln w="12700" cap="flat" cmpd="sng">
            <a:solidFill>
              <a:srgbClr val="5C2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703" name="Google Shape;703;g3afc4d4c1f9_0_498"/>
          <p:cNvSpPr/>
          <p:nvPr/>
        </p:nvSpPr>
        <p:spPr>
          <a:xfrm>
            <a:off x="3837441" y="5145283"/>
            <a:ext cx="1304400" cy="484500"/>
          </a:xfrm>
          <a:prstGeom prst="rightArrow">
            <a:avLst>
              <a:gd name="adj1" fmla="val 50000"/>
              <a:gd name="adj2" fmla="val 50000"/>
            </a:avLst>
          </a:prstGeom>
          <a:solidFill>
            <a:schemeClr val="accent1"/>
          </a:solidFill>
          <a:ln w="12700" cap="flat" cmpd="sng">
            <a:solidFill>
              <a:srgbClr val="5C2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704" name="Google Shape;704;g3afc4d4c1f9_0_498"/>
          <p:cNvSpPr txBox="1"/>
          <p:nvPr/>
        </p:nvSpPr>
        <p:spPr>
          <a:xfrm>
            <a:off x="143339" y="2395330"/>
            <a:ext cx="41283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cap="none">
                <a:solidFill>
                  <a:schemeClr val="dk1"/>
                </a:solidFill>
                <a:latin typeface="Open Sans"/>
                <a:ea typeface="Open Sans"/>
                <a:cs typeface="Open Sans"/>
                <a:sym typeface="Open Sans"/>
              </a:rPr>
              <a:t>TRONC COMMUN STAPS =</a:t>
            </a:r>
            <a:endParaRPr/>
          </a:p>
          <a:p>
            <a:pPr marL="0" marR="0" lvl="0" indent="0" algn="l" rtl="0">
              <a:spcBef>
                <a:spcPts val="0"/>
              </a:spcBef>
              <a:spcAft>
                <a:spcPts val="0"/>
              </a:spcAft>
              <a:buNone/>
            </a:pPr>
            <a:r>
              <a:rPr lang="fr-FR" sz="1800">
                <a:solidFill>
                  <a:schemeClr val="dk1"/>
                </a:solidFill>
                <a:latin typeface="Open Sans"/>
                <a:ea typeface="Open Sans"/>
                <a:cs typeface="Open Sans"/>
                <a:sym typeface="Open Sans"/>
              </a:rPr>
              <a:t> -  4 MENTIONS EN L2</a:t>
            </a:r>
            <a:endParaRPr/>
          </a:p>
          <a:p>
            <a:pPr marL="0" marR="0" lvl="0" indent="0" algn="l" rtl="0">
              <a:spcBef>
                <a:spcPts val="0"/>
              </a:spcBef>
              <a:spcAft>
                <a:spcPts val="0"/>
              </a:spcAft>
              <a:buNone/>
            </a:pPr>
            <a:r>
              <a:rPr lang="fr-FR" sz="1800">
                <a:solidFill>
                  <a:schemeClr val="dk1"/>
                </a:solidFill>
                <a:latin typeface="Open Sans"/>
                <a:ea typeface="Open Sans"/>
                <a:cs typeface="Open Sans"/>
                <a:sym typeface="Open Sans"/>
              </a:rPr>
              <a:t>-   LPRO EN L2 + L3</a:t>
            </a:r>
            <a:endParaRPr/>
          </a:p>
        </p:txBody>
      </p:sp>
      <p:sp>
        <p:nvSpPr>
          <p:cNvPr id="705" name="Google Shape;705;g3afc4d4c1f9_0_498"/>
          <p:cNvSpPr/>
          <p:nvPr/>
        </p:nvSpPr>
        <p:spPr>
          <a:xfrm>
            <a:off x="3944077" y="881134"/>
            <a:ext cx="1304400" cy="484500"/>
          </a:xfrm>
          <a:prstGeom prst="rightArrow">
            <a:avLst>
              <a:gd name="adj1" fmla="val 50000"/>
              <a:gd name="adj2" fmla="val 50000"/>
            </a:avLst>
          </a:prstGeom>
          <a:solidFill>
            <a:schemeClr val="accent1"/>
          </a:solidFill>
          <a:ln w="12700" cap="flat" cmpd="sng">
            <a:solidFill>
              <a:srgbClr val="5C2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706" name="Google Shape;706;g3afc4d4c1f9_0_498"/>
          <p:cNvSpPr txBox="1"/>
          <p:nvPr/>
        </p:nvSpPr>
        <p:spPr>
          <a:xfrm>
            <a:off x="244121" y="825186"/>
            <a:ext cx="3726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lt1"/>
                </a:solidFill>
                <a:latin typeface="Open Sans"/>
                <a:ea typeface="Open Sans"/>
                <a:cs typeface="Open Sans"/>
                <a:sym typeface="Open Sans"/>
              </a:rPr>
              <a:t>Licence double diplôme </a:t>
            </a:r>
            <a:endParaRPr/>
          </a:p>
        </p:txBody>
      </p:sp>
      <p:sp>
        <p:nvSpPr>
          <p:cNvPr id="707" name="Google Shape;707;g3afc4d4c1f9_0_498"/>
          <p:cNvSpPr txBox="1"/>
          <p:nvPr/>
        </p:nvSpPr>
        <p:spPr>
          <a:xfrm>
            <a:off x="5304" y="5355013"/>
            <a:ext cx="52431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Open Sans"/>
                <a:ea typeface="Open Sans"/>
                <a:cs typeface="Open Sans"/>
                <a:sym typeface="Open Sans"/>
              </a:rPr>
              <a:t>PORTAIL KINÉ =</a:t>
            </a:r>
            <a:endParaRPr/>
          </a:p>
          <a:p>
            <a:pPr marL="0" marR="0" lvl="0" indent="0" algn="l" rtl="0">
              <a:spcBef>
                <a:spcPts val="0"/>
              </a:spcBef>
              <a:spcAft>
                <a:spcPts val="0"/>
              </a:spcAft>
              <a:buNone/>
            </a:pPr>
            <a:r>
              <a:rPr lang="fr-FR" sz="1800">
                <a:solidFill>
                  <a:srgbClr val="FF0000"/>
                </a:solidFill>
                <a:latin typeface="Open Sans"/>
                <a:ea typeface="Open Sans"/>
                <a:cs typeface="Open Sans"/>
                <a:sym typeface="Open Sans"/>
              </a:rPr>
              <a:t>Seul accès pour passer le concours</a:t>
            </a:r>
            <a:endParaRPr/>
          </a:p>
          <a:p>
            <a:pPr marL="0" marR="0" lvl="0" indent="0" algn="l" rtl="0">
              <a:spcBef>
                <a:spcPts val="0"/>
              </a:spcBef>
              <a:spcAft>
                <a:spcPts val="0"/>
              </a:spcAft>
              <a:buNone/>
            </a:pPr>
            <a:r>
              <a:rPr lang="fr-FR" sz="1800">
                <a:solidFill>
                  <a:srgbClr val="FF0000"/>
                </a:solidFill>
                <a:latin typeface="Open Sans"/>
                <a:ea typeface="Open Sans"/>
                <a:cs typeface="Open Sans"/>
                <a:sym typeface="Open Sans"/>
              </a:rPr>
              <a:t>Kinésithérapie </a:t>
            </a:r>
            <a:endParaRPr/>
          </a:p>
        </p:txBody>
      </p:sp>
      <p:sp>
        <p:nvSpPr>
          <p:cNvPr id="708" name="Google Shape;708;g3afc4d4c1f9_0_498"/>
          <p:cNvSpPr txBox="1"/>
          <p:nvPr/>
        </p:nvSpPr>
        <p:spPr>
          <a:xfrm>
            <a:off x="1139165" y="182707"/>
            <a:ext cx="3403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lt1"/>
                </a:solidFill>
                <a:latin typeface="Arial"/>
                <a:ea typeface="Arial"/>
                <a:cs typeface="Arial"/>
                <a:sym typeface="Arial"/>
              </a:rPr>
              <a:t>3 ACCÈS  STAPS</a:t>
            </a:r>
            <a:endParaRPr/>
          </a:p>
        </p:txBody>
      </p:sp>
      <p:pic>
        <p:nvPicPr>
          <p:cNvPr id="709" name="Google Shape;709;g3afc4d4c1f9_0_498"/>
          <p:cNvPicPr preferRelativeResize="0"/>
          <p:nvPr/>
        </p:nvPicPr>
        <p:blipFill rotWithShape="1">
          <a:blip r:embed="rId3">
            <a:alphaModFix/>
          </a:blip>
          <a:srcRect/>
          <a:stretch/>
        </p:blipFill>
        <p:spPr>
          <a:xfrm>
            <a:off x="5318311" y="19984"/>
            <a:ext cx="6915258" cy="6597351"/>
          </a:xfrm>
          <a:prstGeom prst="rect">
            <a:avLst/>
          </a:prstGeom>
          <a:noFill/>
          <a:ln>
            <a:noFill/>
          </a:ln>
        </p:spPr>
      </p:pic>
      <p:sp>
        <p:nvSpPr>
          <p:cNvPr id="710" name="Google Shape;710;g3afc4d4c1f9_0_498"/>
          <p:cNvSpPr txBox="1"/>
          <p:nvPr/>
        </p:nvSpPr>
        <p:spPr>
          <a:xfrm>
            <a:off x="7344139" y="4955"/>
            <a:ext cx="4920300" cy="646500"/>
          </a:xfrm>
          <a:prstGeom prst="rect">
            <a:avLst/>
          </a:prstGeom>
          <a:solidFill>
            <a:srgbClr val="600E2D"/>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lt1"/>
                </a:solidFill>
                <a:latin typeface="Open Sans"/>
                <a:ea typeface="Open Sans"/>
                <a:cs typeface="Open Sans"/>
                <a:sym typeface="Open Sans"/>
              </a:rPr>
              <a:t>Faculté des sciences du Sport </a:t>
            </a:r>
            <a:endParaRPr/>
          </a:p>
          <a:p>
            <a:pPr marL="0" marR="0" lvl="0" indent="0" algn="ctr" rtl="0">
              <a:spcBef>
                <a:spcPts val="0"/>
              </a:spcBef>
              <a:spcAft>
                <a:spcPts val="0"/>
              </a:spcAft>
              <a:buNone/>
            </a:pPr>
            <a:r>
              <a:rPr lang="fr-FR" sz="1800">
                <a:solidFill>
                  <a:schemeClr val="lt1"/>
                </a:solidFill>
                <a:latin typeface="Open Sans"/>
                <a:ea typeface="Open Sans"/>
                <a:cs typeface="Open Sans"/>
                <a:sym typeface="Open Sans"/>
              </a:rPr>
              <a:t>F2S</a:t>
            </a:r>
            <a:endParaRPr/>
          </a:p>
        </p:txBody>
      </p:sp>
      <p:cxnSp>
        <p:nvCxnSpPr>
          <p:cNvPr id="711" name="Google Shape;711;g3afc4d4c1f9_0_498"/>
          <p:cNvCxnSpPr/>
          <p:nvPr/>
        </p:nvCxnSpPr>
        <p:spPr>
          <a:xfrm>
            <a:off x="7844469" y="2662254"/>
            <a:ext cx="1116300" cy="129000"/>
          </a:xfrm>
          <a:prstGeom prst="straightConnector1">
            <a:avLst/>
          </a:prstGeom>
          <a:noFill/>
          <a:ln w="9525" cap="flat" cmpd="sng">
            <a:solidFill>
              <a:schemeClr val="accent1"/>
            </a:solidFill>
            <a:prstDash val="solid"/>
            <a:miter lim="800000"/>
            <a:headEnd type="none" w="sm" len="sm"/>
            <a:tailEnd type="triangle" w="med" len="med"/>
          </a:ln>
        </p:spPr>
      </p:cxnSp>
      <p:cxnSp>
        <p:nvCxnSpPr>
          <p:cNvPr id="712" name="Google Shape;712;g3afc4d4c1f9_0_498"/>
          <p:cNvCxnSpPr/>
          <p:nvPr/>
        </p:nvCxnSpPr>
        <p:spPr>
          <a:xfrm>
            <a:off x="7844469" y="3262585"/>
            <a:ext cx="1116300" cy="56100"/>
          </a:xfrm>
          <a:prstGeom prst="straightConnector1">
            <a:avLst/>
          </a:prstGeom>
          <a:noFill/>
          <a:ln w="9525" cap="flat" cmpd="sng">
            <a:solidFill>
              <a:schemeClr val="accent1"/>
            </a:solidFill>
            <a:prstDash val="solid"/>
            <a:miter lim="800000"/>
            <a:headEnd type="none" w="sm" len="sm"/>
            <a:tailEnd type="triangle" w="med" len="med"/>
          </a:ln>
        </p:spPr>
      </p:cxnSp>
      <p:cxnSp>
        <p:nvCxnSpPr>
          <p:cNvPr id="713" name="Google Shape;713;g3afc4d4c1f9_0_498"/>
          <p:cNvCxnSpPr/>
          <p:nvPr/>
        </p:nvCxnSpPr>
        <p:spPr>
          <a:xfrm>
            <a:off x="7824192" y="3622625"/>
            <a:ext cx="1136700" cy="310500"/>
          </a:xfrm>
          <a:prstGeom prst="straightConnector1">
            <a:avLst/>
          </a:prstGeom>
          <a:noFill/>
          <a:ln w="9525" cap="flat" cmpd="sng">
            <a:solidFill>
              <a:schemeClr val="accent1"/>
            </a:solidFill>
            <a:prstDash val="solid"/>
            <a:miter lim="800000"/>
            <a:headEnd type="none" w="sm" len="sm"/>
            <a:tailEnd type="triangle" w="med" len="med"/>
          </a:ln>
        </p:spPr>
      </p:cxnSp>
      <p:cxnSp>
        <p:nvCxnSpPr>
          <p:cNvPr id="714" name="Google Shape;714;g3afc4d4c1f9_0_498"/>
          <p:cNvCxnSpPr/>
          <p:nvPr/>
        </p:nvCxnSpPr>
        <p:spPr>
          <a:xfrm>
            <a:off x="7824192" y="3933056"/>
            <a:ext cx="960000" cy="432000"/>
          </a:xfrm>
          <a:prstGeom prst="straightConnector1">
            <a:avLst/>
          </a:prstGeom>
          <a:noFill/>
          <a:ln w="9525" cap="flat" cmpd="sng">
            <a:solidFill>
              <a:schemeClr val="accent1"/>
            </a:solidFill>
            <a:prstDash val="solid"/>
            <a:miter lim="800000"/>
            <a:headEnd type="none" w="sm" len="sm"/>
            <a:tailEnd type="triangle" w="med" len="med"/>
          </a:ln>
        </p:spPr>
      </p:cxnSp>
      <p:cxnSp>
        <p:nvCxnSpPr>
          <p:cNvPr id="715" name="Google Shape;715;g3afc4d4c1f9_0_498"/>
          <p:cNvCxnSpPr/>
          <p:nvPr/>
        </p:nvCxnSpPr>
        <p:spPr>
          <a:xfrm>
            <a:off x="7728181" y="4077072"/>
            <a:ext cx="1126800" cy="1717800"/>
          </a:xfrm>
          <a:prstGeom prst="straightConnector1">
            <a:avLst/>
          </a:prstGeom>
          <a:noFill/>
          <a:ln w="9525" cap="flat" cmpd="sng">
            <a:solidFill>
              <a:schemeClr val="accent1"/>
            </a:solidFill>
            <a:prstDash val="solid"/>
            <a:miter lim="800000"/>
            <a:headEnd type="none" w="sm" len="sm"/>
            <a:tailEnd type="triangle" w="med" len="med"/>
          </a:ln>
        </p:spPr>
      </p:cxnSp>
      <p:sp>
        <p:nvSpPr>
          <p:cNvPr id="716" name="Google Shape;716;g3afc4d4c1f9_0_498"/>
          <p:cNvSpPr txBox="1"/>
          <p:nvPr/>
        </p:nvSpPr>
        <p:spPr>
          <a:xfrm>
            <a:off x="244121" y="1329702"/>
            <a:ext cx="4898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rgbClr val="9E005E"/>
                </a:solidFill>
                <a:latin typeface="Open Sans"/>
                <a:ea typeface="Open Sans"/>
                <a:cs typeface="Open Sans"/>
                <a:sym typeface="Open Sans"/>
              </a:rPr>
              <a:t>Bi-disciplinaire</a:t>
            </a:r>
            <a:r>
              <a:rPr lang="fr-FR" sz="1200">
                <a:solidFill>
                  <a:srgbClr val="9E005E"/>
                </a:solidFill>
                <a:latin typeface="Open Sans"/>
                <a:ea typeface="Open Sans"/>
                <a:cs typeface="Open Sans"/>
                <a:sym typeface="Open Sans"/>
              </a:rPr>
              <a:t>,</a:t>
            </a:r>
            <a:r>
              <a:rPr lang="fr-FR" sz="1200">
                <a:solidFill>
                  <a:schemeClr val="dk1"/>
                </a:solidFill>
                <a:latin typeface="Open Sans"/>
                <a:ea typeface="Open Sans"/>
                <a:cs typeface="Open Sans"/>
                <a:sym typeface="Open Sans"/>
              </a:rPr>
              <a:t> à l’Interface de la </a:t>
            </a:r>
            <a:r>
              <a:rPr lang="fr-FR" sz="1200" b="1">
                <a:solidFill>
                  <a:srgbClr val="9E005E"/>
                </a:solidFill>
                <a:latin typeface="Open Sans"/>
                <a:ea typeface="Open Sans"/>
                <a:cs typeface="Open Sans"/>
                <a:sym typeface="Open Sans"/>
              </a:rPr>
              <a:t>physique</a:t>
            </a:r>
            <a:r>
              <a:rPr lang="fr-FR" sz="1200">
                <a:solidFill>
                  <a:schemeClr val="dk1"/>
                </a:solidFill>
                <a:latin typeface="Open Sans"/>
                <a:ea typeface="Open Sans"/>
                <a:cs typeface="Open Sans"/>
                <a:sym typeface="Open Sans"/>
              </a:rPr>
              <a:t> </a:t>
            </a:r>
            <a:endParaRPr/>
          </a:p>
          <a:p>
            <a:pPr marL="0" marR="0" lvl="0" indent="0" algn="l" rtl="0">
              <a:spcBef>
                <a:spcPts val="0"/>
              </a:spcBef>
              <a:spcAft>
                <a:spcPts val="0"/>
              </a:spcAft>
              <a:buNone/>
            </a:pPr>
            <a:r>
              <a:rPr lang="fr-FR" sz="1200">
                <a:solidFill>
                  <a:schemeClr val="dk1"/>
                </a:solidFill>
                <a:latin typeface="Open Sans"/>
                <a:ea typeface="Open Sans"/>
                <a:cs typeface="Open Sans"/>
                <a:sym typeface="Open Sans"/>
              </a:rPr>
              <a:t>(sciences pour l'ingénieur, E3A) et des </a:t>
            </a:r>
            <a:r>
              <a:rPr lang="fr-FR" sz="1200" b="1">
                <a:solidFill>
                  <a:srgbClr val="9E005E"/>
                </a:solidFill>
                <a:latin typeface="Open Sans"/>
                <a:ea typeface="Open Sans"/>
                <a:cs typeface="Open Sans"/>
                <a:sym typeface="Open Sans"/>
              </a:rPr>
              <a:t>STAPS</a:t>
            </a:r>
            <a:endParaRPr sz="1200">
              <a:solidFill>
                <a:schemeClr val="dk1"/>
              </a:solidFill>
              <a:latin typeface="Open Sans"/>
              <a:ea typeface="Open Sans"/>
              <a:cs typeface="Open Sans"/>
              <a:sym typeface="Open Sans"/>
            </a:endParaRPr>
          </a:p>
        </p:txBody>
      </p:sp>
      <p:sp>
        <p:nvSpPr>
          <p:cNvPr id="717" name="Google Shape;717;g3afc4d4c1f9_0_498"/>
          <p:cNvSpPr txBox="1"/>
          <p:nvPr/>
        </p:nvSpPr>
        <p:spPr>
          <a:xfrm>
            <a:off x="244121" y="6278343"/>
            <a:ext cx="2586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Open Sans"/>
                <a:ea typeface="Open Sans"/>
                <a:cs typeface="Open Sans"/>
                <a:sym typeface="Open Sans"/>
              </a:rPr>
              <a:t>Concours :  BAP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g3afc4d4c1f9_0_518"/>
          <p:cNvSpPr txBox="1">
            <a:spLocks noGrp="1"/>
          </p:cNvSpPr>
          <p:nvPr>
            <p:ph type="title"/>
          </p:nvPr>
        </p:nvSpPr>
        <p:spPr>
          <a:xfrm>
            <a:off x="534303" y="404664"/>
            <a:ext cx="10177200" cy="562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Open Sans"/>
              <a:buNone/>
            </a:pPr>
            <a:br>
              <a:rPr lang="fr-FR"/>
            </a:br>
            <a:endParaRPr/>
          </a:p>
        </p:txBody>
      </p:sp>
      <p:sp>
        <p:nvSpPr>
          <p:cNvPr id="723" name="Google Shape;723;g3afc4d4c1f9_0_518"/>
          <p:cNvSpPr txBox="1"/>
          <p:nvPr/>
        </p:nvSpPr>
        <p:spPr>
          <a:xfrm>
            <a:off x="527381" y="1737642"/>
            <a:ext cx="11521200" cy="49254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Symbols"/>
              <a:buChar char="❑"/>
            </a:pPr>
            <a:r>
              <a:rPr lang="fr-FR" sz="2000" b="1" i="0" u="none" strike="noStrike" cap="none">
                <a:solidFill>
                  <a:schemeClr val="dk1"/>
                </a:solidFill>
                <a:latin typeface="Open Sans"/>
                <a:ea typeface="Open Sans"/>
                <a:cs typeface="Open Sans"/>
                <a:sym typeface="Open Sans"/>
              </a:rPr>
              <a:t> Capacité d’accueil dans le portail STAPS à Paris-Saclay </a:t>
            </a:r>
            <a:r>
              <a:rPr lang="fr-FR" sz="2000" b="0" i="0" u="none" strike="noStrike" cap="none">
                <a:solidFill>
                  <a:schemeClr val="dk1"/>
                </a:solidFill>
                <a:latin typeface="Open Sans"/>
                <a:ea typeface="Open Sans"/>
                <a:cs typeface="Open Sans"/>
                <a:sym typeface="Open Sans"/>
              </a:rPr>
              <a:t>: </a:t>
            </a:r>
            <a:r>
              <a:rPr lang="fr-FR" sz="3200" b="1" i="0" u="sng" strike="noStrike" cap="none">
                <a:solidFill>
                  <a:srgbClr val="2251FF"/>
                </a:solidFill>
                <a:latin typeface="Open Sans"/>
                <a:ea typeface="Open Sans"/>
                <a:cs typeface="Open Sans"/>
                <a:sym typeface="Open Sans"/>
              </a:rPr>
              <a:t>405</a:t>
            </a:r>
            <a:r>
              <a:rPr lang="fr-FR" sz="2000" b="0" i="0" u="none" strike="noStrike" cap="none">
                <a:solidFill>
                  <a:srgbClr val="2251FF"/>
                </a:solidFill>
                <a:latin typeface="Open Sans"/>
                <a:ea typeface="Open Sans"/>
                <a:cs typeface="Open Sans"/>
                <a:sym typeface="Open Sans"/>
              </a:rPr>
              <a:t> </a:t>
            </a:r>
            <a:endParaRPr/>
          </a:p>
          <a:p>
            <a:pPr marL="0" marR="0" lvl="0" indent="0" algn="l" rtl="0">
              <a:lnSpc>
                <a:spcPct val="100000"/>
              </a:lnSpc>
              <a:spcBef>
                <a:spcPts val="0"/>
              </a:spcBef>
              <a:spcAft>
                <a:spcPts val="0"/>
              </a:spcAft>
              <a:buNone/>
            </a:pPr>
            <a:r>
              <a:rPr lang="fr-FR" sz="1800" b="0" i="0" u="none" strike="noStrike">
                <a:solidFill>
                  <a:srgbClr val="2251FF"/>
                </a:solidFill>
                <a:latin typeface="Calibri"/>
                <a:ea typeface="Calibri"/>
                <a:cs typeface="Calibri"/>
                <a:sym typeface="Calibri"/>
              </a:rPr>
              <a:t> </a:t>
            </a:r>
            <a:endParaRPr/>
          </a:p>
          <a:p>
            <a:pPr marL="0" marR="0" lvl="0" indent="0" algn="l" rtl="0">
              <a:spcBef>
                <a:spcPts val="0"/>
              </a:spcBef>
              <a:spcAft>
                <a:spcPts val="0"/>
              </a:spcAft>
              <a:buNone/>
            </a:pPr>
            <a:r>
              <a:rPr lang="fr-FR" sz="1800" b="0" i="0" u="none" strike="noStrike">
                <a:solidFill>
                  <a:srgbClr val="212121"/>
                </a:solidFill>
                <a:latin typeface="Calibri"/>
                <a:ea typeface="Calibri"/>
                <a:cs typeface="Calibri"/>
                <a:sym typeface="Calibri"/>
              </a:rPr>
              <a:t>    </a:t>
            </a:r>
            <a:r>
              <a:rPr lang="fr-FR" sz="2000" b="1" i="0" u="none" strike="noStrike">
                <a:solidFill>
                  <a:srgbClr val="2251FF"/>
                </a:solidFill>
                <a:latin typeface="Calibri"/>
                <a:ea typeface="Calibri"/>
                <a:cs typeface="Calibri"/>
                <a:sym typeface="Calibri"/>
              </a:rPr>
              <a:t>-  340 Tronc Commun </a:t>
            </a:r>
            <a:r>
              <a:rPr lang="fr-FR" sz="2000" b="0" i="0" u="none" strike="noStrike">
                <a:solidFill>
                  <a:srgbClr val="212121"/>
                </a:solidFill>
                <a:latin typeface="Calibri"/>
                <a:ea typeface="Calibri"/>
                <a:cs typeface="Calibri"/>
                <a:sym typeface="Calibri"/>
              </a:rPr>
              <a:t>( Environ </a:t>
            </a:r>
            <a:r>
              <a:rPr lang="fr-FR" sz="2000">
                <a:solidFill>
                  <a:srgbClr val="FF0000"/>
                </a:solidFill>
                <a:latin typeface="Calibri"/>
                <a:ea typeface="Calibri"/>
                <a:cs typeface="Calibri"/>
                <a:sym typeface="Calibri"/>
              </a:rPr>
              <a:t>3312</a:t>
            </a:r>
            <a:r>
              <a:rPr lang="fr-FR" sz="2000" b="0" i="0" u="none" strike="noStrike">
                <a:solidFill>
                  <a:srgbClr val="212121"/>
                </a:solidFill>
                <a:latin typeface="Calibri"/>
                <a:ea typeface="Calibri"/>
                <a:cs typeface="Calibri"/>
                <a:sym typeface="Calibri"/>
              </a:rPr>
              <a:t> vœux – rang du dernier pris : </a:t>
            </a:r>
            <a:r>
              <a:rPr lang="fr-FR" sz="2000" b="0" i="0" u="none" strike="noStrike">
                <a:solidFill>
                  <a:srgbClr val="FF0000"/>
                </a:solidFill>
                <a:latin typeface="Calibri"/>
                <a:ea typeface="Calibri"/>
                <a:cs typeface="Calibri"/>
                <a:sym typeface="Calibri"/>
              </a:rPr>
              <a:t>1888</a:t>
            </a:r>
            <a:r>
              <a:rPr lang="fr-FR" sz="2000" b="0" i="0" u="none" strike="noStrike">
                <a:solidFill>
                  <a:srgbClr val="212121"/>
                </a:solidFill>
                <a:latin typeface="Calibri"/>
                <a:ea typeface="Calibri"/>
                <a:cs typeface="Calibri"/>
                <a:sym typeface="Calibri"/>
              </a:rPr>
              <a:t>)</a:t>
            </a:r>
            <a:endParaRPr/>
          </a:p>
          <a:p>
            <a:pPr marL="0" marR="0" lvl="0" indent="0" algn="l" rtl="0">
              <a:spcBef>
                <a:spcPts val="0"/>
              </a:spcBef>
              <a:spcAft>
                <a:spcPts val="0"/>
              </a:spcAft>
              <a:buNone/>
            </a:pPr>
            <a:r>
              <a:rPr lang="fr-FR" sz="2000" b="1" i="0" u="none" strike="noStrike">
                <a:solidFill>
                  <a:srgbClr val="FF0000"/>
                </a:solidFill>
                <a:latin typeface="Open Sans"/>
                <a:ea typeface="Open Sans"/>
                <a:cs typeface="Open Sans"/>
                <a:sym typeface="Open Sans"/>
              </a:rPr>
              <a:t>Pas de passerelle vers des études de kinésithérapie !!</a:t>
            </a:r>
            <a:endParaRPr/>
          </a:p>
          <a:p>
            <a:pPr marL="0" marR="0" lvl="0" indent="0" algn="l" rtl="0">
              <a:spcBef>
                <a:spcPts val="0"/>
              </a:spcBef>
              <a:spcAft>
                <a:spcPts val="0"/>
              </a:spcAft>
              <a:buNone/>
            </a:pPr>
            <a:r>
              <a:rPr lang="fr-FR" sz="2000" b="0" i="0" u="none" strike="noStrike">
                <a:solidFill>
                  <a:srgbClr val="212121"/>
                </a:solidFill>
                <a:latin typeface="Calibri"/>
                <a:ea typeface="Calibri"/>
                <a:cs typeface="Calibri"/>
                <a:sym typeface="Calibri"/>
              </a:rPr>
              <a:t> </a:t>
            </a:r>
            <a:endParaRPr/>
          </a:p>
          <a:p>
            <a:pPr marL="0" marR="0" lvl="0" indent="0" algn="l" rtl="0">
              <a:spcBef>
                <a:spcPts val="0"/>
              </a:spcBef>
              <a:spcAft>
                <a:spcPts val="0"/>
              </a:spcAft>
              <a:buNone/>
            </a:pPr>
            <a:r>
              <a:rPr lang="fr-FR" sz="2000" b="0" i="0" u="none" strike="noStrike">
                <a:solidFill>
                  <a:srgbClr val="212121"/>
                </a:solidFill>
                <a:latin typeface="Calibri"/>
                <a:ea typeface="Calibri"/>
                <a:cs typeface="Calibri"/>
                <a:sym typeface="Calibri"/>
              </a:rPr>
              <a:t>   </a:t>
            </a:r>
            <a:r>
              <a:rPr lang="fr-FR" sz="2000" b="0" i="0" u="none" strike="noStrike">
                <a:solidFill>
                  <a:srgbClr val="2251FF"/>
                </a:solidFill>
                <a:latin typeface="Calibri"/>
                <a:ea typeface="Calibri"/>
                <a:cs typeface="Calibri"/>
                <a:sym typeface="Calibri"/>
              </a:rPr>
              <a:t> </a:t>
            </a:r>
            <a:r>
              <a:rPr lang="fr-FR" sz="2000" b="1" i="0" u="none" strike="noStrike">
                <a:solidFill>
                  <a:srgbClr val="2251FF"/>
                </a:solidFill>
                <a:latin typeface="Calibri"/>
                <a:ea typeface="Calibri"/>
                <a:cs typeface="Calibri"/>
                <a:sym typeface="Calibri"/>
              </a:rPr>
              <a:t>- 65  KINÉ </a:t>
            </a:r>
            <a:r>
              <a:rPr lang="fr-FR" sz="2000" b="0" i="0" u="none" strike="noStrike">
                <a:solidFill>
                  <a:srgbClr val="212121"/>
                </a:solidFill>
                <a:latin typeface="Calibri"/>
                <a:ea typeface="Calibri"/>
                <a:cs typeface="Calibri"/>
                <a:sym typeface="Calibri"/>
              </a:rPr>
              <a:t>: ENKRE-IFMK  (Environ </a:t>
            </a:r>
            <a:r>
              <a:rPr lang="fr-FR" sz="2000" b="0" i="0" u="none" strike="noStrike">
                <a:solidFill>
                  <a:srgbClr val="FF0000"/>
                </a:solidFill>
                <a:latin typeface="Calibri"/>
                <a:ea typeface="Calibri"/>
                <a:cs typeface="Calibri"/>
                <a:sym typeface="Calibri"/>
              </a:rPr>
              <a:t>2011</a:t>
            </a:r>
            <a:r>
              <a:rPr lang="fr-FR" sz="2000" b="0" i="0" u="none" strike="noStrike">
                <a:solidFill>
                  <a:srgbClr val="ED5C57"/>
                </a:solidFill>
                <a:latin typeface="Calibri"/>
                <a:ea typeface="Calibri"/>
                <a:cs typeface="Calibri"/>
                <a:sym typeface="Calibri"/>
              </a:rPr>
              <a:t> </a:t>
            </a:r>
            <a:r>
              <a:rPr lang="fr-FR" sz="2000" b="0" i="0" u="none" strike="noStrike">
                <a:solidFill>
                  <a:srgbClr val="212121"/>
                </a:solidFill>
                <a:latin typeface="Calibri"/>
                <a:ea typeface="Calibri"/>
                <a:cs typeface="Calibri"/>
                <a:sym typeface="Calibri"/>
              </a:rPr>
              <a:t>vœux – rang dernier pris </a:t>
            </a:r>
            <a:r>
              <a:rPr lang="fr-FR" sz="2000" b="0" i="0" u="none" strike="noStrike">
                <a:solidFill>
                  <a:srgbClr val="FF0000"/>
                </a:solidFill>
                <a:latin typeface="Calibri"/>
                <a:ea typeface="Calibri"/>
                <a:cs typeface="Calibri"/>
                <a:sym typeface="Calibri"/>
              </a:rPr>
              <a:t>243</a:t>
            </a:r>
            <a:r>
              <a:rPr lang="fr-FR" sz="2000">
                <a:solidFill>
                  <a:srgbClr val="FF0000"/>
                </a:solidFill>
                <a:latin typeface="Calibri"/>
                <a:ea typeface="Calibri"/>
                <a:cs typeface="Calibri"/>
                <a:sym typeface="Calibri"/>
              </a:rPr>
              <a:t>ème</a:t>
            </a:r>
            <a:r>
              <a:rPr lang="fr-FR" sz="2000" b="0" i="0" u="none" strike="noStrike">
                <a:solidFill>
                  <a:srgbClr val="FF0000"/>
                </a:solidFill>
                <a:latin typeface="Calibri"/>
                <a:ea typeface="Calibri"/>
                <a:cs typeface="Calibri"/>
                <a:sym typeface="Calibri"/>
              </a:rPr>
              <a:t> </a:t>
            </a:r>
            <a:r>
              <a:rPr lang="fr-FR" sz="2000" b="0" i="0" u="none" strike="noStrike">
                <a:solidFill>
                  <a:srgbClr val="212121"/>
                </a:solidFill>
                <a:latin typeface="Calibri"/>
                <a:ea typeface="Calibri"/>
                <a:cs typeface="Calibri"/>
                <a:sym typeface="Calibri"/>
              </a:rPr>
              <a:t>)</a:t>
            </a:r>
            <a:endParaRPr/>
          </a:p>
          <a:p>
            <a:pPr marL="0" marR="0" lvl="0" indent="0" algn="l" rtl="0">
              <a:spcBef>
                <a:spcPts val="0"/>
              </a:spcBef>
              <a:spcAft>
                <a:spcPts val="0"/>
              </a:spcAft>
              <a:buNone/>
            </a:pPr>
            <a:endParaRPr sz="2000" b="0" i="0" u="none" strike="noStrike">
              <a:solidFill>
                <a:srgbClr val="212121"/>
              </a:solidFill>
              <a:latin typeface="Calibri"/>
              <a:ea typeface="Calibri"/>
              <a:cs typeface="Calibri"/>
              <a:sym typeface="Calibri"/>
            </a:endParaRPr>
          </a:p>
          <a:p>
            <a:pPr marL="0" marR="0" lvl="0" indent="0" algn="l" rtl="0">
              <a:spcBef>
                <a:spcPts val="0"/>
              </a:spcBef>
              <a:spcAft>
                <a:spcPts val="0"/>
              </a:spcAft>
              <a:buNone/>
            </a:pPr>
            <a:endParaRPr sz="2000" b="0" i="0" u="none" strike="noStrike" cap="none">
              <a:solidFill>
                <a:schemeClr val="dk1"/>
              </a:solidFill>
              <a:latin typeface="Open Sans"/>
              <a:ea typeface="Open Sans"/>
              <a:cs typeface="Open Sans"/>
              <a:sym typeface="Open Sans"/>
            </a:endParaRPr>
          </a:p>
          <a:p>
            <a:pPr marL="285750" marR="0" lvl="0" indent="-285750" algn="l" rtl="0">
              <a:lnSpc>
                <a:spcPct val="100000"/>
              </a:lnSpc>
              <a:spcBef>
                <a:spcPts val="0"/>
              </a:spcBef>
              <a:spcAft>
                <a:spcPts val="0"/>
              </a:spcAft>
              <a:buClr>
                <a:schemeClr val="dk1"/>
              </a:buClr>
              <a:buSzPts val="1800"/>
              <a:buFont typeface="Noto Sans Symbols"/>
              <a:buChar char="❑"/>
            </a:pPr>
            <a:r>
              <a:rPr lang="fr-FR" sz="2000" b="0" i="0" u="none" strike="noStrike" cap="none">
                <a:solidFill>
                  <a:schemeClr val="dk1"/>
                </a:solidFill>
                <a:latin typeface="Open Sans"/>
                <a:ea typeface="Open Sans"/>
                <a:cs typeface="Open Sans"/>
                <a:sym typeface="Open Sans"/>
              </a:rPr>
              <a:t> </a:t>
            </a:r>
            <a:r>
              <a:rPr lang="fr-FR" sz="2000" b="1" i="0" u="none" strike="noStrike" cap="none">
                <a:solidFill>
                  <a:schemeClr val="dk1"/>
                </a:solidFill>
                <a:latin typeface="Open Sans"/>
                <a:ea typeface="Open Sans"/>
                <a:cs typeface="Open Sans"/>
                <a:sym typeface="Open Sans"/>
              </a:rPr>
              <a:t>Capacité d’accueil Licence double diplôme STAPS - SPI</a:t>
            </a:r>
            <a:r>
              <a:rPr lang="fr-FR" sz="2000" b="0" i="0" u="none" strike="noStrike" cap="none">
                <a:solidFill>
                  <a:schemeClr val="dk1"/>
                </a:solidFill>
                <a:latin typeface="Open Sans"/>
                <a:ea typeface="Open Sans"/>
                <a:cs typeface="Open Sans"/>
                <a:sym typeface="Open Sans"/>
              </a:rPr>
              <a:t> : </a:t>
            </a:r>
            <a:r>
              <a:rPr lang="fr-FR" sz="3200" b="1" i="0" u="sng" strike="noStrike" cap="none">
                <a:solidFill>
                  <a:srgbClr val="2251FF"/>
                </a:solidFill>
                <a:latin typeface="Open Sans"/>
                <a:ea typeface="Open Sans"/>
                <a:cs typeface="Open Sans"/>
                <a:sym typeface="Open Sans"/>
              </a:rPr>
              <a:t>25</a:t>
            </a:r>
            <a:endParaRPr/>
          </a:p>
          <a:p>
            <a:pPr marL="0" marR="0" lvl="0" indent="0" algn="l" rtl="0">
              <a:spcBef>
                <a:spcPts val="0"/>
              </a:spcBef>
              <a:spcAft>
                <a:spcPts val="0"/>
              </a:spcAft>
              <a:buNone/>
            </a:pPr>
            <a:r>
              <a:rPr lang="fr-FR" sz="2000">
                <a:solidFill>
                  <a:schemeClr val="dk1"/>
                </a:solidFill>
                <a:latin typeface="Open Sans"/>
                <a:ea typeface="Open Sans"/>
                <a:cs typeface="Open Sans"/>
                <a:sym typeface="Open Sans"/>
              </a:rPr>
              <a:t>         - Environ </a:t>
            </a:r>
            <a:r>
              <a:rPr lang="fr-FR" sz="2000">
                <a:solidFill>
                  <a:srgbClr val="FF0000"/>
                </a:solidFill>
                <a:latin typeface="Open Sans"/>
                <a:ea typeface="Open Sans"/>
                <a:cs typeface="Open Sans"/>
                <a:sym typeface="Open Sans"/>
              </a:rPr>
              <a:t>1584</a:t>
            </a:r>
            <a:r>
              <a:rPr lang="fr-FR" sz="2000">
                <a:solidFill>
                  <a:schemeClr val="dk1"/>
                </a:solidFill>
                <a:latin typeface="Open Sans"/>
                <a:ea typeface="Open Sans"/>
                <a:cs typeface="Open Sans"/>
                <a:sym typeface="Open Sans"/>
              </a:rPr>
              <a:t> vœux – rang du dernier pris : </a:t>
            </a:r>
            <a:r>
              <a:rPr lang="fr-FR" sz="2000">
                <a:solidFill>
                  <a:srgbClr val="FF0000"/>
                </a:solidFill>
                <a:latin typeface="Open Sans"/>
                <a:ea typeface="Open Sans"/>
                <a:cs typeface="Open Sans"/>
                <a:sym typeface="Open Sans"/>
              </a:rPr>
              <a:t>159</a:t>
            </a:r>
            <a:r>
              <a:rPr lang="fr-FR" sz="2000" baseline="30000">
                <a:solidFill>
                  <a:srgbClr val="FF0000"/>
                </a:solidFill>
                <a:latin typeface="Open Sans"/>
                <a:ea typeface="Open Sans"/>
                <a:cs typeface="Open Sans"/>
                <a:sym typeface="Open Sans"/>
              </a:rPr>
              <a:t>ème</a:t>
            </a:r>
            <a:r>
              <a:rPr lang="fr-FR" sz="2000">
                <a:solidFill>
                  <a:srgbClr val="FF0000"/>
                </a:solidFill>
                <a:latin typeface="Open Sans"/>
                <a:ea typeface="Open Sans"/>
                <a:cs typeface="Open Sans"/>
                <a:sym typeface="Open Sans"/>
              </a:rPr>
              <a:t> </a:t>
            </a:r>
            <a:r>
              <a:rPr lang="fr-FR" sz="2000">
                <a:solidFill>
                  <a:schemeClr val="dk1"/>
                </a:solidFill>
                <a:latin typeface="Open Sans"/>
                <a:ea typeface="Open Sans"/>
                <a:cs typeface="Open Sans"/>
                <a:sym typeface="Open Sans"/>
              </a:rPr>
              <a:t>) </a:t>
            </a:r>
            <a:endParaRPr/>
          </a:p>
          <a:p>
            <a:pPr marL="0" marR="0" lvl="0" indent="0" algn="l" rtl="0">
              <a:spcBef>
                <a:spcPts val="0"/>
              </a:spcBef>
              <a:spcAft>
                <a:spcPts val="0"/>
              </a:spcAft>
              <a:buNone/>
            </a:pPr>
            <a:r>
              <a:rPr lang="fr-FR" sz="2000" b="1">
                <a:solidFill>
                  <a:srgbClr val="FF0000"/>
                </a:solidFill>
                <a:latin typeface="Open Sans"/>
                <a:ea typeface="Open Sans"/>
                <a:cs typeface="Open Sans"/>
                <a:sym typeface="Open Sans"/>
              </a:rPr>
              <a:t>Pas de passerelle vers des études de kinésithérapie !!</a:t>
            </a:r>
            <a:endParaRPr/>
          </a:p>
          <a:p>
            <a:pPr marL="0" marR="0" lvl="0" indent="0" algn="l" rtl="0">
              <a:spcBef>
                <a:spcPts val="0"/>
              </a:spcBef>
              <a:spcAft>
                <a:spcPts val="0"/>
              </a:spcAft>
              <a:buNone/>
            </a:pPr>
            <a:endParaRPr sz="20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None/>
            </a:pPr>
            <a:endParaRPr sz="3200" b="1" i="0" u="sng" strike="noStrike" cap="none">
              <a:solidFill>
                <a:schemeClr val="dk1"/>
              </a:solidFill>
              <a:latin typeface="Open Sans"/>
              <a:ea typeface="Open Sans"/>
              <a:cs typeface="Open Sans"/>
              <a:sym typeface="Open Sans"/>
            </a:endParaRPr>
          </a:p>
          <a:p>
            <a:pPr marL="285750" marR="0" lvl="0" indent="-158750" algn="l" rtl="0">
              <a:lnSpc>
                <a:spcPct val="100000"/>
              </a:lnSpc>
              <a:spcBef>
                <a:spcPts val="0"/>
              </a:spcBef>
              <a:spcAft>
                <a:spcPts val="0"/>
              </a:spcAft>
              <a:buClr>
                <a:schemeClr val="dk1"/>
              </a:buClr>
              <a:buSzPts val="2000"/>
              <a:buFont typeface="Noto Sans Symbols"/>
              <a:buNone/>
            </a:pPr>
            <a:endParaRPr sz="2000" b="0" i="0" u="none" strike="noStrike" cap="none">
              <a:solidFill>
                <a:schemeClr val="dk1"/>
              </a:solidFill>
              <a:latin typeface="Open Sans"/>
              <a:ea typeface="Open Sans"/>
              <a:cs typeface="Open Sans"/>
              <a:sym typeface="Open Sans"/>
            </a:endParaRPr>
          </a:p>
        </p:txBody>
      </p:sp>
      <p:sp>
        <p:nvSpPr>
          <p:cNvPr id="724" name="Google Shape;724;g3afc4d4c1f9_0_518"/>
          <p:cNvSpPr txBox="1"/>
          <p:nvPr/>
        </p:nvSpPr>
        <p:spPr>
          <a:xfrm>
            <a:off x="623392" y="274638"/>
            <a:ext cx="10177200" cy="562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600"/>
              <a:buFont typeface="Arial"/>
              <a:buNone/>
            </a:pPr>
            <a:r>
              <a:rPr lang="fr-FR" sz="3600" b="1">
                <a:solidFill>
                  <a:schemeClr val="lt1"/>
                </a:solidFill>
                <a:latin typeface="Arial"/>
                <a:ea typeface="Arial"/>
                <a:cs typeface="Arial"/>
                <a:sym typeface="Arial"/>
              </a:rPr>
              <a:t>Capacités d’accueil</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729" name="Google Shape;729;g3afc4d4c1f9_0_524"/>
          <p:cNvPicPr preferRelativeResize="0"/>
          <p:nvPr/>
        </p:nvPicPr>
        <p:blipFill rotWithShape="1">
          <a:blip r:embed="rId3">
            <a:alphaModFix/>
          </a:blip>
          <a:srcRect/>
          <a:stretch/>
        </p:blipFill>
        <p:spPr>
          <a:xfrm>
            <a:off x="324396" y="1467368"/>
            <a:ext cx="11543209" cy="3347565"/>
          </a:xfrm>
          <a:prstGeom prst="rect">
            <a:avLst/>
          </a:prstGeom>
          <a:noFill/>
          <a:ln w="9525" cap="flat" cmpd="sng">
            <a:solidFill>
              <a:schemeClr val="accent1"/>
            </a:solidFill>
            <a:prstDash val="solid"/>
            <a:round/>
            <a:headEnd type="none" w="sm" len="sm"/>
            <a:tailEnd type="none" w="sm" len="sm"/>
          </a:ln>
        </p:spPr>
      </p:pic>
      <p:pic>
        <p:nvPicPr>
          <p:cNvPr id="730" name="Google Shape;730;g3afc4d4c1f9_0_524"/>
          <p:cNvPicPr preferRelativeResize="0"/>
          <p:nvPr/>
        </p:nvPicPr>
        <p:blipFill rotWithShape="1">
          <a:blip r:embed="rId4">
            <a:alphaModFix/>
          </a:blip>
          <a:srcRect/>
          <a:stretch/>
        </p:blipFill>
        <p:spPr>
          <a:xfrm>
            <a:off x="719403" y="4941168"/>
            <a:ext cx="7772401" cy="1498962"/>
          </a:xfrm>
          <a:prstGeom prst="rect">
            <a:avLst/>
          </a:prstGeom>
          <a:noFill/>
          <a:ln>
            <a:noFill/>
          </a:ln>
        </p:spPr>
      </p:pic>
      <p:sp>
        <p:nvSpPr>
          <p:cNvPr id="731" name="Google Shape;731;g3afc4d4c1f9_0_524"/>
          <p:cNvSpPr txBox="1"/>
          <p:nvPr/>
        </p:nvSpPr>
        <p:spPr>
          <a:xfrm>
            <a:off x="7477085" y="233204"/>
            <a:ext cx="3995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2251FF"/>
                </a:solidFill>
                <a:latin typeface="Open Sans"/>
                <a:ea typeface="Open Sans"/>
                <a:cs typeface="Open Sans"/>
                <a:sym typeface="Open Sans"/>
              </a:rPr>
              <a:t>C3D – Parcoursup STAPS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3afc4d4c1f9_0_530"/>
          <p:cNvSpPr txBox="1"/>
          <p:nvPr/>
        </p:nvSpPr>
        <p:spPr>
          <a:xfrm>
            <a:off x="10071333" y="1046464"/>
            <a:ext cx="1295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Open Sans"/>
                <a:ea typeface="Open Sans"/>
                <a:cs typeface="Open Sans"/>
                <a:sym typeface="Open Sans"/>
              </a:rPr>
              <a:t>40% TC</a:t>
            </a:r>
            <a:endParaRPr/>
          </a:p>
        </p:txBody>
      </p:sp>
      <p:sp>
        <p:nvSpPr>
          <p:cNvPr id="737" name="Google Shape;737;g3afc4d4c1f9_0_530"/>
          <p:cNvSpPr txBox="1"/>
          <p:nvPr/>
        </p:nvSpPr>
        <p:spPr>
          <a:xfrm>
            <a:off x="10037315" y="3898938"/>
            <a:ext cx="1487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Open Sans"/>
                <a:ea typeface="Open Sans"/>
                <a:cs typeface="Open Sans"/>
                <a:sym typeface="Open Sans"/>
              </a:rPr>
              <a:t>60% EDS</a:t>
            </a:r>
            <a:endParaRPr/>
          </a:p>
        </p:txBody>
      </p:sp>
      <p:sp>
        <p:nvSpPr>
          <p:cNvPr id="738" name="Google Shape;738;g3afc4d4c1f9_0_530"/>
          <p:cNvSpPr/>
          <p:nvPr/>
        </p:nvSpPr>
        <p:spPr>
          <a:xfrm>
            <a:off x="9252683" y="2131480"/>
            <a:ext cx="441900" cy="3913800"/>
          </a:xfrm>
          <a:prstGeom prst="rightBrace">
            <a:avLst>
              <a:gd name="adj1" fmla="val 8333"/>
              <a:gd name="adj2" fmla="val 49740"/>
            </a:avLst>
          </a:prstGeom>
          <a:solidFill>
            <a:srgbClr val="FFB58A"/>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Open Sans"/>
              <a:ea typeface="Open Sans"/>
              <a:cs typeface="Open Sans"/>
              <a:sym typeface="Open Sans"/>
            </a:endParaRPr>
          </a:p>
        </p:txBody>
      </p:sp>
      <p:pic>
        <p:nvPicPr>
          <p:cNvPr id="739" name="Google Shape;739;g3afc4d4c1f9_0_530"/>
          <p:cNvPicPr preferRelativeResize="0"/>
          <p:nvPr/>
        </p:nvPicPr>
        <p:blipFill rotWithShape="1">
          <a:blip r:embed="rId3">
            <a:alphaModFix/>
          </a:blip>
          <a:srcRect/>
          <a:stretch/>
        </p:blipFill>
        <p:spPr>
          <a:xfrm>
            <a:off x="438092" y="0"/>
            <a:ext cx="8814589" cy="6687010"/>
          </a:xfrm>
          <a:prstGeom prst="rect">
            <a:avLst/>
          </a:prstGeom>
          <a:noFill/>
          <a:ln>
            <a:noFill/>
          </a:ln>
        </p:spPr>
      </p:pic>
      <p:sp>
        <p:nvSpPr>
          <p:cNvPr id="740" name="Google Shape;740;g3afc4d4c1f9_0_530"/>
          <p:cNvSpPr/>
          <p:nvPr/>
        </p:nvSpPr>
        <p:spPr>
          <a:xfrm>
            <a:off x="9533584" y="3330929"/>
            <a:ext cx="1784400" cy="551100"/>
          </a:xfrm>
          <a:prstGeom prst="leftArrow">
            <a:avLst>
              <a:gd name="adj1" fmla="val 50000"/>
              <a:gd name="adj2" fmla="val 50000"/>
            </a:avLst>
          </a:prstGeom>
          <a:solidFill>
            <a:schemeClr val="accent1"/>
          </a:solidFill>
          <a:ln w="12700" cap="flat" cmpd="sng">
            <a:solidFill>
              <a:srgbClr val="5C2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741" name="Google Shape;741;g3afc4d4c1f9_0_530"/>
          <p:cNvSpPr txBox="1"/>
          <p:nvPr/>
        </p:nvSpPr>
        <p:spPr>
          <a:xfrm>
            <a:off x="9101735" y="61184"/>
            <a:ext cx="30705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2251FF"/>
                </a:solidFill>
                <a:latin typeface="Open Sans"/>
                <a:ea typeface="Open Sans"/>
                <a:cs typeface="Open Sans"/>
                <a:sym typeface="Open Sans"/>
              </a:rPr>
              <a:t>Compétences</a:t>
            </a:r>
            <a:endParaRPr/>
          </a:p>
          <a:p>
            <a:pPr marL="0" marR="0" lvl="0" indent="0" algn="l" rtl="0">
              <a:spcBef>
                <a:spcPts val="0"/>
              </a:spcBef>
              <a:spcAft>
                <a:spcPts val="0"/>
              </a:spcAft>
              <a:buNone/>
            </a:pPr>
            <a:r>
              <a:rPr lang="fr-FR" sz="1800">
                <a:solidFill>
                  <a:srgbClr val="2251FF"/>
                </a:solidFill>
                <a:latin typeface="Open Sans"/>
                <a:ea typeface="Open Sans"/>
                <a:cs typeface="Open Sans"/>
                <a:sym typeface="Open Sans"/>
              </a:rPr>
              <a:t>SCIENTIFIQUES </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742" name="Google Shape;742;g3afc4d4c1f9_0_530"/>
          <p:cNvSpPr/>
          <p:nvPr/>
        </p:nvSpPr>
        <p:spPr>
          <a:xfrm>
            <a:off x="8976235" y="663378"/>
            <a:ext cx="2486400" cy="484500"/>
          </a:xfrm>
          <a:prstGeom prst="leftArrow">
            <a:avLst>
              <a:gd name="adj1" fmla="val 50000"/>
              <a:gd name="adj2" fmla="val 50000"/>
            </a:avLst>
          </a:prstGeom>
          <a:solidFill>
            <a:schemeClr val="accent1"/>
          </a:solidFill>
          <a:ln w="12700" cap="flat" cmpd="sng">
            <a:solidFill>
              <a:srgbClr val="5C2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743" name="Google Shape;743;g3afc4d4c1f9_0_530"/>
          <p:cNvSpPr txBox="1"/>
          <p:nvPr/>
        </p:nvSpPr>
        <p:spPr>
          <a:xfrm>
            <a:off x="157191" y="208798"/>
            <a:ext cx="1550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Open Sans"/>
                <a:ea typeface="Open Sans"/>
                <a:cs typeface="Open Sans"/>
                <a:sym typeface="Open Sans"/>
              </a:rPr>
              <a:t>A : 1 et 2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g3afc4d4c1f9_0_541"/>
          <p:cNvSpPr txBox="1"/>
          <p:nvPr/>
        </p:nvSpPr>
        <p:spPr>
          <a:xfrm>
            <a:off x="10071333" y="1046464"/>
            <a:ext cx="1295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Open Sans"/>
                <a:ea typeface="Open Sans"/>
                <a:cs typeface="Open Sans"/>
                <a:sym typeface="Open Sans"/>
              </a:rPr>
              <a:t>60% TC</a:t>
            </a:r>
            <a:endParaRPr/>
          </a:p>
        </p:txBody>
      </p:sp>
      <p:sp>
        <p:nvSpPr>
          <p:cNvPr id="749" name="Google Shape;749;g3afc4d4c1f9_0_541"/>
          <p:cNvSpPr txBox="1"/>
          <p:nvPr/>
        </p:nvSpPr>
        <p:spPr>
          <a:xfrm>
            <a:off x="10037315" y="3898938"/>
            <a:ext cx="1487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Open Sans"/>
                <a:ea typeface="Open Sans"/>
                <a:cs typeface="Open Sans"/>
                <a:sym typeface="Open Sans"/>
              </a:rPr>
              <a:t>40% EDS</a:t>
            </a:r>
            <a:endParaRPr/>
          </a:p>
        </p:txBody>
      </p:sp>
      <p:sp>
        <p:nvSpPr>
          <p:cNvPr id="750" name="Google Shape;750;g3afc4d4c1f9_0_541"/>
          <p:cNvSpPr/>
          <p:nvPr/>
        </p:nvSpPr>
        <p:spPr>
          <a:xfrm>
            <a:off x="9252683" y="2131480"/>
            <a:ext cx="441900" cy="3913800"/>
          </a:xfrm>
          <a:prstGeom prst="rightBrace">
            <a:avLst>
              <a:gd name="adj1" fmla="val 8333"/>
              <a:gd name="adj2" fmla="val 49740"/>
            </a:avLst>
          </a:prstGeom>
          <a:solidFill>
            <a:srgbClr val="FFB58A"/>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Open Sans"/>
              <a:ea typeface="Open Sans"/>
              <a:cs typeface="Open Sans"/>
              <a:sym typeface="Open Sans"/>
            </a:endParaRPr>
          </a:p>
        </p:txBody>
      </p:sp>
      <p:pic>
        <p:nvPicPr>
          <p:cNvPr id="751" name="Google Shape;751;g3afc4d4c1f9_0_541"/>
          <p:cNvPicPr preferRelativeResize="0"/>
          <p:nvPr/>
        </p:nvPicPr>
        <p:blipFill rotWithShape="1">
          <a:blip r:embed="rId3">
            <a:alphaModFix/>
          </a:blip>
          <a:srcRect/>
          <a:stretch/>
        </p:blipFill>
        <p:spPr>
          <a:xfrm>
            <a:off x="438092" y="0"/>
            <a:ext cx="8814589" cy="6687010"/>
          </a:xfrm>
          <a:prstGeom prst="rect">
            <a:avLst/>
          </a:prstGeom>
          <a:noFill/>
          <a:ln>
            <a:noFill/>
          </a:ln>
        </p:spPr>
      </p:pic>
      <p:sp>
        <p:nvSpPr>
          <p:cNvPr id="752" name="Google Shape;752;g3afc4d4c1f9_0_541"/>
          <p:cNvSpPr/>
          <p:nvPr/>
        </p:nvSpPr>
        <p:spPr>
          <a:xfrm>
            <a:off x="9533584" y="3330929"/>
            <a:ext cx="1784400" cy="551100"/>
          </a:xfrm>
          <a:prstGeom prst="leftArrow">
            <a:avLst>
              <a:gd name="adj1" fmla="val 50000"/>
              <a:gd name="adj2" fmla="val 50000"/>
            </a:avLst>
          </a:prstGeom>
          <a:solidFill>
            <a:schemeClr val="accent1"/>
          </a:solidFill>
          <a:ln w="12700" cap="flat" cmpd="sng">
            <a:solidFill>
              <a:srgbClr val="5C2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753" name="Google Shape;753;g3afc4d4c1f9_0_541"/>
          <p:cNvSpPr txBox="1"/>
          <p:nvPr/>
        </p:nvSpPr>
        <p:spPr>
          <a:xfrm>
            <a:off x="9101735" y="61184"/>
            <a:ext cx="3070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2251FF"/>
                </a:solidFill>
                <a:latin typeface="Open Sans"/>
                <a:ea typeface="Open Sans"/>
                <a:cs typeface="Open Sans"/>
                <a:sym typeface="Open Sans"/>
              </a:rPr>
              <a:t>Compétences LITTÉRAIRES </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754" name="Google Shape;754;g3afc4d4c1f9_0_541"/>
          <p:cNvSpPr/>
          <p:nvPr/>
        </p:nvSpPr>
        <p:spPr>
          <a:xfrm>
            <a:off x="8976235" y="663378"/>
            <a:ext cx="2486400" cy="484500"/>
          </a:xfrm>
          <a:prstGeom prst="leftArrow">
            <a:avLst>
              <a:gd name="adj1" fmla="val 50000"/>
              <a:gd name="adj2" fmla="val 50000"/>
            </a:avLst>
          </a:prstGeom>
          <a:solidFill>
            <a:schemeClr val="accent1"/>
          </a:solidFill>
          <a:ln w="12700" cap="flat" cmpd="sng">
            <a:solidFill>
              <a:srgbClr val="5C2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755" name="Google Shape;755;g3afc4d4c1f9_0_541"/>
          <p:cNvSpPr txBox="1"/>
          <p:nvPr/>
        </p:nvSpPr>
        <p:spPr>
          <a:xfrm>
            <a:off x="157191" y="208798"/>
            <a:ext cx="1550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Open Sans"/>
                <a:ea typeface="Open Sans"/>
                <a:cs typeface="Open Sans"/>
                <a:sym typeface="Open Sans"/>
              </a:rPr>
              <a:t>A : 1 et 2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3afc4d4c1f9_0_552"/>
          <p:cNvSpPr txBox="1">
            <a:spLocks noGrp="1"/>
          </p:cNvSpPr>
          <p:nvPr>
            <p:ph type="title"/>
          </p:nvPr>
        </p:nvSpPr>
        <p:spPr>
          <a:xfrm>
            <a:off x="831189" y="274638"/>
            <a:ext cx="13569600" cy="562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Arial"/>
              <a:buNone/>
            </a:pPr>
            <a:r>
              <a:rPr lang="fr-FR">
                <a:latin typeface="Arial"/>
                <a:ea typeface="Arial"/>
                <a:cs typeface="Arial"/>
                <a:sym typeface="Arial"/>
              </a:rPr>
              <a:t>OPTIONS : </a:t>
            </a:r>
            <a:endParaRPr/>
          </a:p>
        </p:txBody>
      </p:sp>
      <p:pic>
        <p:nvPicPr>
          <p:cNvPr id="761" name="Google Shape;761;g3afc4d4c1f9_0_552"/>
          <p:cNvPicPr preferRelativeResize="0">
            <a:picLocks noGrp="1"/>
          </p:cNvPicPr>
          <p:nvPr>
            <p:ph type="body" idx="1"/>
          </p:nvPr>
        </p:nvPicPr>
        <p:blipFill rotWithShape="1">
          <a:blip r:embed="rId3">
            <a:alphaModFix/>
          </a:blip>
          <a:srcRect/>
          <a:stretch/>
        </p:blipFill>
        <p:spPr>
          <a:xfrm>
            <a:off x="1126067" y="2276872"/>
            <a:ext cx="9939900" cy="3111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
          <p:cNvSpPr/>
          <p:nvPr/>
        </p:nvSpPr>
        <p:spPr>
          <a:xfrm>
            <a:off x="46763" y="1236038"/>
            <a:ext cx="12098400" cy="51705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50000"/>
              </a:lnSpc>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Mathématiques						</a:t>
            </a:r>
            <a:r>
              <a:rPr lang="fr-FR" sz="2000" dirty="0">
                <a:solidFill>
                  <a:srgbClr val="C00000"/>
                </a:solidFill>
                <a:latin typeface="Calibri"/>
                <a:ea typeface="Calibri"/>
                <a:cs typeface="Calibri"/>
                <a:sym typeface="Calibri"/>
              </a:rPr>
              <a:t>MATHS</a:t>
            </a:r>
            <a:endParaRPr dirty="0"/>
          </a:p>
          <a:p>
            <a:pPr marL="342900" marR="0" lvl="0" indent="-342900" algn="just" rtl="0">
              <a:lnSpc>
                <a:spcPct val="150000"/>
              </a:lnSpc>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Physique-Chimie						</a:t>
            </a:r>
            <a:r>
              <a:rPr lang="fr-FR" sz="2000" dirty="0">
                <a:solidFill>
                  <a:srgbClr val="C00000"/>
                </a:solidFill>
                <a:latin typeface="Calibri"/>
                <a:ea typeface="Calibri"/>
                <a:cs typeface="Calibri"/>
                <a:sym typeface="Calibri"/>
              </a:rPr>
              <a:t>PH-CH</a:t>
            </a:r>
            <a:endParaRPr dirty="0"/>
          </a:p>
          <a:p>
            <a:pPr marL="342900" marR="0" lvl="0" indent="-342900" algn="just" rtl="0">
              <a:lnSpc>
                <a:spcPct val="150000"/>
              </a:lnSpc>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Sciences de la Vie et de la Terre					</a:t>
            </a:r>
            <a:r>
              <a:rPr lang="fr-FR" sz="2000" dirty="0">
                <a:solidFill>
                  <a:srgbClr val="C00000"/>
                </a:solidFill>
                <a:latin typeface="Calibri"/>
                <a:ea typeface="Calibri"/>
                <a:cs typeface="Calibri"/>
                <a:sym typeface="Calibri"/>
              </a:rPr>
              <a:t>SVT</a:t>
            </a:r>
            <a:endParaRPr dirty="0"/>
          </a:p>
          <a:p>
            <a:pPr marL="342900" marR="0" lvl="0" indent="-342900" algn="just" rtl="0">
              <a:lnSpc>
                <a:spcPct val="150000"/>
              </a:lnSpc>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Sciences Économiques et Sociales				</a:t>
            </a:r>
            <a:r>
              <a:rPr lang="fr-FR" sz="2000" dirty="0">
                <a:solidFill>
                  <a:srgbClr val="C00000"/>
                </a:solidFill>
                <a:latin typeface="Calibri"/>
                <a:ea typeface="Calibri"/>
                <a:cs typeface="Calibri"/>
                <a:sym typeface="Calibri"/>
              </a:rPr>
              <a:t>SES</a:t>
            </a:r>
            <a:endParaRPr dirty="0"/>
          </a:p>
          <a:p>
            <a:pPr marL="342900" marR="0" lvl="0" indent="-342900" algn="just" rtl="0">
              <a:lnSpc>
                <a:spcPct val="150000"/>
              </a:lnSpc>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Histoire-Géographie, Géopolitique et Sciences Politiques		</a:t>
            </a:r>
            <a:r>
              <a:rPr lang="fr-FR" sz="2000" dirty="0">
                <a:solidFill>
                  <a:srgbClr val="C00000"/>
                </a:solidFill>
                <a:latin typeface="Calibri"/>
                <a:ea typeface="Calibri"/>
                <a:cs typeface="Calibri"/>
                <a:sym typeface="Calibri"/>
              </a:rPr>
              <a:t>HGGSP</a:t>
            </a:r>
            <a:endParaRPr dirty="0"/>
          </a:p>
          <a:p>
            <a:pPr marL="342900" marR="0" lvl="0" indent="-342900" algn="just" rtl="0">
              <a:lnSpc>
                <a:spcPct val="150000"/>
              </a:lnSpc>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Arts : Histoire des Arts						</a:t>
            </a:r>
            <a:r>
              <a:rPr lang="fr-FR" sz="2000" dirty="0" err="1">
                <a:solidFill>
                  <a:srgbClr val="C00000"/>
                </a:solidFill>
                <a:latin typeface="Calibri"/>
                <a:ea typeface="Calibri"/>
                <a:cs typeface="Calibri"/>
                <a:sym typeface="Calibri"/>
              </a:rPr>
              <a:t>HiDA</a:t>
            </a:r>
            <a:endParaRPr sz="2000" dirty="0">
              <a:solidFill>
                <a:srgbClr val="C00000"/>
              </a:solidFill>
              <a:latin typeface="Calibri"/>
              <a:ea typeface="Calibri"/>
              <a:cs typeface="Calibri"/>
              <a:sym typeface="Calibri"/>
            </a:endParaRPr>
          </a:p>
          <a:p>
            <a:pPr marL="342900" marR="0" lvl="0" indent="-342900" algn="just" rtl="0">
              <a:lnSpc>
                <a:spcPct val="150000"/>
              </a:lnSpc>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Arts : Musique						</a:t>
            </a:r>
            <a:r>
              <a:rPr lang="fr-FR" sz="2000" dirty="0">
                <a:solidFill>
                  <a:srgbClr val="C00000"/>
                </a:solidFill>
                <a:latin typeface="Calibri"/>
                <a:ea typeface="Calibri"/>
                <a:cs typeface="Calibri"/>
                <a:sym typeface="Calibri"/>
              </a:rPr>
              <a:t>Musiq</a:t>
            </a:r>
            <a:endParaRPr sz="2000" dirty="0">
              <a:solidFill>
                <a:schemeClr val="dk1"/>
              </a:solidFill>
              <a:latin typeface="Calibri"/>
              <a:ea typeface="Calibri"/>
              <a:cs typeface="Calibri"/>
              <a:sym typeface="Calibri"/>
            </a:endParaRPr>
          </a:p>
          <a:p>
            <a:pPr marL="342900" marR="0" lvl="0" indent="-342900" algn="just" rtl="0">
              <a:lnSpc>
                <a:spcPct val="150000"/>
              </a:lnSpc>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Humanités, Littérature et Philosophie				</a:t>
            </a:r>
            <a:r>
              <a:rPr lang="fr-FR" sz="2000" dirty="0" err="1">
                <a:solidFill>
                  <a:srgbClr val="C00000"/>
                </a:solidFill>
                <a:latin typeface="Calibri"/>
                <a:ea typeface="Calibri"/>
                <a:cs typeface="Calibri"/>
                <a:sym typeface="Calibri"/>
              </a:rPr>
              <a:t>HLPhi</a:t>
            </a:r>
            <a:endParaRPr sz="2000" dirty="0">
              <a:solidFill>
                <a:srgbClr val="C00000"/>
              </a:solidFill>
              <a:latin typeface="Calibri"/>
              <a:ea typeface="Calibri"/>
              <a:cs typeface="Calibri"/>
              <a:sym typeface="Calibri"/>
            </a:endParaRPr>
          </a:p>
          <a:p>
            <a:pPr marL="342900" marR="0" lvl="0" indent="-342900" algn="just" rtl="0">
              <a:lnSpc>
                <a:spcPct val="150000"/>
              </a:lnSpc>
              <a:spcBef>
                <a:spcPts val="0"/>
              </a:spcBef>
              <a:spcAft>
                <a:spcPts val="0"/>
              </a:spcAft>
              <a:buClr>
                <a:schemeClr val="dk1"/>
              </a:buClr>
              <a:buSzPts val="2000"/>
              <a:buFont typeface="Noto Sans Symbols"/>
              <a:buChar char="∙"/>
            </a:pPr>
            <a:r>
              <a:rPr lang="fr-FR" sz="2000" i="1" dirty="0">
                <a:solidFill>
                  <a:schemeClr val="dk1"/>
                </a:solidFill>
                <a:latin typeface="Calibri"/>
                <a:ea typeface="Calibri"/>
                <a:cs typeface="Calibri"/>
                <a:sym typeface="Calibri"/>
              </a:rPr>
              <a:t>LLCER (Langues, Littératures et Cultures Etrangères et Régionales)	Anglais 	</a:t>
            </a:r>
            <a:r>
              <a:rPr lang="fr-FR" sz="2000" i="1" dirty="0">
                <a:solidFill>
                  <a:srgbClr val="C00000"/>
                </a:solidFill>
                <a:latin typeface="Calibri"/>
                <a:ea typeface="Calibri"/>
                <a:cs typeface="Calibri"/>
                <a:sym typeface="Calibri"/>
              </a:rPr>
              <a:t>AGL </a:t>
            </a:r>
            <a:r>
              <a:rPr lang="fr-FR" sz="1200" dirty="0">
                <a:solidFill>
                  <a:srgbClr val="020202"/>
                </a:solidFill>
                <a:latin typeface="Calibri"/>
                <a:ea typeface="Calibri"/>
                <a:cs typeface="Calibri"/>
                <a:sym typeface="Calibri"/>
              </a:rPr>
              <a:t>(non disponible à p. de la rentrée 2025- 2026)</a:t>
            </a:r>
            <a:endParaRPr sz="1200" dirty="0">
              <a:solidFill>
                <a:srgbClr val="020202"/>
              </a:solidFill>
              <a:latin typeface="Calibri"/>
              <a:ea typeface="Calibri"/>
              <a:cs typeface="Calibri"/>
              <a:sym typeface="Calibri"/>
            </a:endParaRPr>
          </a:p>
          <a:p>
            <a:pPr marL="342900" marR="0" lvl="0" indent="-342900" algn="just" rtl="0">
              <a:lnSpc>
                <a:spcPct val="150000"/>
              </a:lnSpc>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LLCER (Langues, Littératures et Cultures Etrangères et Régionales) 	 Anglais, Monde Contemporain 	</a:t>
            </a:r>
            <a:r>
              <a:rPr lang="fr-FR" sz="2000" dirty="0">
                <a:solidFill>
                  <a:srgbClr val="C00000"/>
                </a:solidFill>
                <a:latin typeface="Calibri"/>
                <a:ea typeface="Calibri"/>
                <a:cs typeface="Calibri"/>
                <a:sym typeface="Calibri"/>
              </a:rPr>
              <a:t>AMC</a:t>
            </a:r>
            <a:endParaRPr dirty="0"/>
          </a:p>
          <a:p>
            <a:pPr marL="342900" marR="0" lvl="0" indent="-342900" algn="just" rtl="0">
              <a:lnSpc>
                <a:spcPct val="150000"/>
              </a:lnSpc>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Numérique et Sciences Informatiques				</a:t>
            </a:r>
            <a:r>
              <a:rPr lang="fr-FR" sz="2000" dirty="0">
                <a:solidFill>
                  <a:srgbClr val="C00000"/>
                </a:solidFill>
                <a:latin typeface="Calibri"/>
                <a:ea typeface="Calibri"/>
                <a:cs typeface="Calibri"/>
                <a:sym typeface="Calibri"/>
              </a:rPr>
              <a:t>NSINF</a:t>
            </a:r>
            <a:endParaRPr dirty="0"/>
          </a:p>
        </p:txBody>
      </p:sp>
      <p:sp>
        <p:nvSpPr>
          <p:cNvPr id="253" name="Google Shape;253;p3"/>
          <p:cNvSpPr txBox="1"/>
          <p:nvPr/>
        </p:nvSpPr>
        <p:spPr>
          <a:xfrm>
            <a:off x="0" y="1"/>
            <a:ext cx="10515600" cy="948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Enseignements de Spécialité (LBP)</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g3afc4d4c1f9_0_557"/>
          <p:cNvSpPr txBox="1"/>
          <p:nvPr/>
        </p:nvSpPr>
        <p:spPr>
          <a:xfrm>
            <a:off x="4559829" y="1772816"/>
            <a:ext cx="2197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u="sng">
                <a:solidFill>
                  <a:schemeClr val="dk1"/>
                </a:solidFill>
                <a:latin typeface="Open Sans"/>
                <a:ea typeface="Open Sans"/>
                <a:cs typeface="Open Sans"/>
                <a:sym typeface="Open Sans"/>
              </a:rPr>
              <a:t>ATTENDU 3 : </a:t>
            </a:r>
            <a:endParaRPr/>
          </a:p>
        </p:txBody>
      </p:sp>
      <p:pic>
        <p:nvPicPr>
          <p:cNvPr id="767" name="Google Shape;767;g3afc4d4c1f9_0_557"/>
          <p:cNvPicPr preferRelativeResize="0"/>
          <p:nvPr/>
        </p:nvPicPr>
        <p:blipFill rotWithShape="1">
          <a:blip r:embed="rId3">
            <a:alphaModFix/>
          </a:blip>
          <a:srcRect/>
          <a:stretch/>
        </p:blipFill>
        <p:spPr>
          <a:xfrm>
            <a:off x="891901" y="2565378"/>
            <a:ext cx="10292665" cy="2879846"/>
          </a:xfrm>
          <a:prstGeom prst="rect">
            <a:avLst/>
          </a:prstGeom>
          <a:noFill/>
          <a:ln>
            <a:noFill/>
          </a:ln>
        </p:spPr>
      </p:pic>
      <p:sp>
        <p:nvSpPr>
          <p:cNvPr id="768" name="Google Shape;768;g3afc4d4c1f9_0_557"/>
          <p:cNvSpPr txBox="1"/>
          <p:nvPr/>
        </p:nvSpPr>
        <p:spPr>
          <a:xfrm>
            <a:off x="157191" y="208798"/>
            <a:ext cx="855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Open Sans"/>
                <a:ea typeface="Open Sans"/>
                <a:cs typeface="Open Sans"/>
                <a:sym typeface="Open Sans"/>
              </a:rPr>
              <a:t>A : 3</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3afc4d4c1f9_0_563"/>
          <p:cNvSpPr txBox="1"/>
          <p:nvPr/>
        </p:nvSpPr>
        <p:spPr>
          <a:xfrm>
            <a:off x="239349" y="-8695"/>
            <a:ext cx="5232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dk1"/>
                </a:solidFill>
                <a:latin typeface="Open Sans"/>
                <a:ea typeface="Open Sans"/>
                <a:cs typeface="Open Sans"/>
                <a:sym typeface="Open Sans"/>
              </a:rPr>
              <a:t>A : 3  : COMPÉTENCES SPORTIVES </a:t>
            </a:r>
            <a:endParaRPr/>
          </a:p>
        </p:txBody>
      </p:sp>
      <p:pic>
        <p:nvPicPr>
          <p:cNvPr id="774" name="Google Shape;774;g3afc4d4c1f9_0_563"/>
          <p:cNvPicPr preferRelativeResize="0"/>
          <p:nvPr/>
        </p:nvPicPr>
        <p:blipFill rotWithShape="1">
          <a:blip r:embed="rId3">
            <a:alphaModFix/>
          </a:blip>
          <a:srcRect/>
          <a:stretch/>
        </p:blipFill>
        <p:spPr>
          <a:xfrm>
            <a:off x="1707799" y="360637"/>
            <a:ext cx="8776403" cy="6093295"/>
          </a:xfrm>
          <a:prstGeom prst="rect">
            <a:avLst/>
          </a:prstGeom>
          <a:noFill/>
          <a:ln>
            <a:noFill/>
          </a:ln>
        </p:spPr>
      </p:pic>
      <p:sp>
        <p:nvSpPr>
          <p:cNvPr id="775" name="Google Shape;775;g3afc4d4c1f9_0_563"/>
          <p:cNvSpPr txBox="1"/>
          <p:nvPr/>
        </p:nvSpPr>
        <p:spPr>
          <a:xfrm>
            <a:off x="719403" y="1124744"/>
            <a:ext cx="930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Open Sans"/>
                <a:ea typeface="Open Sans"/>
                <a:cs typeface="Open Sans"/>
                <a:sym typeface="Open Sans"/>
              </a:rPr>
              <a:t>60 %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3afc4d4c1f9_0_569"/>
          <p:cNvSpPr txBox="1"/>
          <p:nvPr/>
        </p:nvSpPr>
        <p:spPr>
          <a:xfrm>
            <a:off x="4559829" y="1772816"/>
            <a:ext cx="2197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u="sng">
                <a:solidFill>
                  <a:schemeClr val="dk1"/>
                </a:solidFill>
                <a:latin typeface="Open Sans"/>
                <a:ea typeface="Open Sans"/>
                <a:cs typeface="Open Sans"/>
                <a:sym typeface="Open Sans"/>
              </a:rPr>
              <a:t>ATTENDU 3 : </a:t>
            </a:r>
            <a:endParaRPr/>
          </a:p>
        </p:txBody>
      </p:sp>
      <p:pic>
        <p:nvPicPr>
          <p:cNvPr id="781" name="Google Shape;781;g3afc4d4c1f9_0_569"/>
          <p:cNvPicPr preferRelativeResize="0"/>
          <p:nvPr/>
        </p:nvPicPr>
        <p:blipFill rotWithShape="1">
          <a:blip r:embed="rId3">
            <a:alphaModFix/>
          </a:blip>
          <a:srcRect/>
          <a:stretch/>
        </p:blipFill>
        <p:spPr>
          <a:xfrm>
            <a:off x="815413" y="2142148"/>
            <a:ext cx="10075334" cy="4311188"/>
          </a:xfrm>
          <a:prstGeom prst="rect">
            <a:avLst/>
          </a:prstGeom>
          <a:noFill/>
          <a:ln>
            <a:noFill/>
          </a:ln>
        </p:spPr>
      </p:pic>
      <p:sp>
        <p:nvSpPr>
          <p:cNvPr id="782" name="Google Shape;782;g3afc4d4c1f9_0_569"/>
          <p:cNvSpPr txBox="1"/>
          <p:nvPr/>
        </p:nvSpPr>
        <p:spPr>
          <a:xfrm>
            <a:off x="157191" y="208798"/>
            <a:ext cx="93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Open Sans"/>
                <a:ea typeface="Open Sans"/>
                <a:cs typeface="Open Sans"/>
                <a:sym typeface="Open Sans"/>
              </a:rPr>
              <a:t>A : 3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3afc4d4c1f9_0_575"/>
          <p:cNvSpPr txBox="1"/>
          <p:nvPr/>
        </p:nvSpPr>
        <p:spPr>
          <a:xfrm flipH="1">
            <a:off x="4559985" y="476672"/>
            <a:ext cx="5045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dk1"/>
                </a:solidFill>
                <a:latin typeface="Open Sans"/>
                <a:ea typeface="Open Sans"/>
                <a:cs typeface="Open Sans"/>
                <a:sym typeface="Open Sans"/>
              </a:rPr>
              <a:t>Attendu 4 : engagement </a:t>
            </a:r>
            <a:endParaRPr/>
          </a:p>
        </p:txBody>
      </p:sp>
      <p:pic>
        <p:nvPicPr>
          <p:cNvPr id="788" name="Google Shape;788;g3afc4d4c1f9_0_575"/>
          <p:cNvPicPr preferRelativeResize="0"/>
          <p:nvPr/>
        </p:nvPicPr>
        <p:blipFill rotWithShape="1">
          <a:blip r:embed="rId3">
            <a:alphaModFix/>
          </a:blip>
          <a:srcRect/>
          <a:stretch/>
        </p:blipFill>
        <p:spPr>
          <a:xfrm>
            <a:off x="2037152" y="0"/>
            <a:ext cx="8571351" cy="6858001"/>
          </a:xfrm>
          <a:prstGeom prst="rect">
            <a:avLst/>
          </a:prstGeom>
          <a:noFill/>
          <a:ln>
            <a:noFill/>
          </a:ln>
        </p:spPr>
      </p:pic>
      <p:sp>
        <p:nvSpPr>
          <p:cNvPr id="789" name="Google Shape;789;g3afc4d4c1f9_0_575"/>
          <p:cNvSpPr txBox="1"/>
          <p:nvPr/>
        </p:nvSpPr>
        <p:spPr>
          <a:xfrm>
            <a:off x="1027901" y="2357562"/>
            <a:ext cx="1009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Open Sans"/>
                <a:ea typeface="Open Sans"/>
                <a:cs typeface="Open Sans"/>
                <a:sym typeface="Open Sans"/>
              </a:rPr>
              <a:t>50 % </a:t>
            </a:r>
            <a:endParaRPr/>
          </a:p>
        </p:txBody>
      </p:sp>
      <p:sp>
        <p:nvSpPr>
          <p:cNvPr id="790" name="Google Shape;790;g3afc4d4c1f9_0_575"/>
          <p:cNvSpPr txBox="1"/>
          <p:nvPr/>
        </p:nvSpPr>
        <p:spPr>
          <a:xfrm>
            <a:off x="157191" y="208798"/>
            <a:ext cx="93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lt1"/>
                </a:solidFill>
                <a:latin typeface="Open Sans"/>
                <a:ea typeface="Open Sans"/>
                <a:cs typeface="Open Sans"/>
                <a:sym typeface="Open Sans"/>
              </a:rPr>
              <a:t>A : 4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3afc4d4c1f9_0_582"/>
          <p:cNvSpPr txBox="1"/>
          <p:nvPr/>
        </p:nvSpPr>
        <p:spPr>
          <a:xfrm>
            <a:off x="6480043" y="404664"/>
            <a:ext cx="3936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dk1"/>
                </a:solidFill>
                <a:latin typeface="Open Sans"/>
                <a:ea typeface="Open Sans"/>
                <a:cs typeface="Open Sans"/>
                <a:sym typeface="Open Sans"/>
              </a:rPr>
              <a:t>Attendu 4 : engagement </a:t>
            </a:r>
            <a:endParaRPr/>
          </a:p>
        </p:txBody>
      </p:sp>
      <p:pic>
        <p:nvPicPr>
          <p:cNvPr id="796" name="Google Shape;796;g3afc4d4c1f9_0_582"/>
          <p:cNvPicPr preferRelativeResize="0">
            <a:picLocks noGrp="1"/>
          </p:cNvPicPr>
          <p:nvPr>
            <p:ph type="body" idx="1"/>
          </p:nvPr>
        </p:nvPicPr>
        <p:blipFill rotWithShape="1">
          <a:blip r:embed="rId3">
            <a:alphaModFix/>
          </a:blip>
          <a:srcRect/>
          <a:stretch/>
        </p:blipFill>
        <p:spPr>
          <a:xfrm>
            <a:off x="1445879" y="44624"/>
            <a:ext cx="9003900" cy="6408600"/>
          </a:xfrm>
          <a:prstGeom prst="rect">
            <a:avLst/>
          </a:prstGeom>
          <a:noFill/>
          <a:ln>
            <a:noFill/>
          </a:ln>
        </p:spPr>
      </p:pic>
      <p:sp>
        <p:nvSpPr>
          <p:cNvPr id="797" name="Google Shape;797;g3afc4d4c1f9_0_582"/>
          <p:cNvSpPr txBox="1"/>
          <p:nvPr/>
        </p:nvSpPr>
        <p:spPr>
          <a:xfrm>
            <a:off x="815413" y="1844824"/>
            <a:ext cx="930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Open Sans"/>
                <a:ea typeface="Open Sans"/>
                <a:cs typeface="Open Sans"/>
                <a:sym typeface="Open Sans"/>
              </a:rPr>
              <a:t>50 %</a:t>
            </a:r>
            <a:endParaRPr/>
          </a:p>
        </p:txBody>
      </p:sp>
      <p:sp>
        <p:nvSpPr>
          <p:cNvPr id="798" name="Google Shape;798;g3afc4d4c1f9_0_582"/>
          <p:cNvSpPr txBox="1"/>
          <p:nvPr/>
        </p:nvSpPr>
        <p:spPr>
          <a:xfrm>
            <a:off x="157191" y="208798"/>
            <a:ext cx="93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lt1"/>
                </a:solidFill>
                <a:latin typeface="Open Sans"/>
                <a:ea typeface="Open Sans"/>
                <a:cs typeface="Open Sans"/>
                <a:sym typeface="Open Sans"/>
              </a:rPr>
              <a:t>A : 4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g3afc4d4c1f9_0_589"/>
          <p:cNvPicPr preferRelativeResize="0"/>
          <p:nvPr/>
        </p:nvPicPr>
        <p:blipFill rotWithShape="1">
          <a:blip r:embed="rId3">
            <a:alphaModFix/>
          </a:blip>
          <a:srcRect/>
          <a:stretch/>
        </p:blipFill>
        <p:spPr>
          <a:xfrm>
            <a:off x="1202267" y="12700"/>
            <a:ext cx="7340600" cy="6845300"/>
          </a:xfrm>
          <a:prstGeom prst="rect">
            <a:avLst/>
          </a:prstGeom>
          <a:noFill/>
          <a:ln>
            <a:noFill/>
          </a:ln>
        </p:spPr>
      </p:pic>
      <p:sp>
        <p:nvSpPr>
          <p:cNvPr id="804" name="Google Shape;804;g3afc4d4c1f9_0_589"/>
          <p:cNvSpPr txBox="1"/>
          <p:nvPr/>
        </p:nvSpPr>
        <p:spPr>
          <a:xfrm>
            <a:off x="157191" y="208798"/>
            <a:ext cx="855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lt1"/>
                </a:solidFill>
                <a:latin typeface="Open Sans"/>
                <a:ea typeface="Open Sans"/>
                <a:cs typeface="Open Sans"/>
                <a:sym typeface="Open Sans"/>
              </a:rPr>
              <a:t>A : 5</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37"/>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EDS et options des élèves en Licence de Droit</a:t>
            </a:r>
            <a:endParaRPr/>
          </a:p>
        </p:txBody>
      </p:sp>
      <p:graphicFrame>
        <p:nvGraphicFramePr>
          <p:cNvPr id="817" name="Google Shape;817;p37"/>
          <p:cNvGraphicFramePr/>
          <p:nvPr/>
        </p:nvGraphicFramePr>
        <p:xfrm>
          <a:off x="0" y="1336431"/>
          <a:ext cx="12191999" cy="552156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38"/>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EDS et options des élèves en Licence de Droit</a:t>
            </a:r>
            <a:endParaRPr/>
          </a:p>
        </p:txBody>
      </p:sp>
      <p:graphicFrame>
        <p:nvGraphicFramePr>
          <p:cNvPr id="824" name="Google Shape;824;p38"/>
          <p:cNvGraphicFramePr/>
          <p:nvPr/>
        </p:nvGraphicFramePr>
        <p:xfrm>
          <a:off x="0" y="1385455"/>
          <a:ext cx="12192000" cy="547254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46"/>
          <p:cNvSpPr/>
          <p:nvPr/>
        </p:nvSpPr>
        <p:spPr>
          <a:xfrm>
            <a:off x="1331727" y="1569575"/>
            <a:ext cx="2259106" cy="299346"/>
          </a:xfrm>
          <a:prstGeom prst="rect">
            <a:avLst/>
          </a:prstGeom>
          <a:solidFill>
            <a:schemeClr val="accen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8" name="Google Shape;888;p46"/>
          <p:cNvSpPr/>
          <p:nvPr/>
        </p:nvSpPr>
        <p:spPr>
          <a:xfrm>
            <a:off x="1331727" y="3405609"/>
            <a:ext cx="2259106" cy="299346"/>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9" name="Google Shape;889;p46"/>
          <p:cNvSpPr/>
          <p:nvPr/>
        </p:nvSpPr>
        <p:spPr>
          <a:xfrm>
            <a:off x="1331727" y="4581944"/>
            <a:ext cx="2259106" cy="299346"/>
          </a:xfrm>
          <a:prstGeom prst="rect">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0" name="Google Shape;890;p46"/>
          <p:cNvSpPr/>
          <p:nvPr/>
        </p:nvSpPr>
        <p:spPr>
          <a:xfrm>
            <a:off x="941294" y="1500617"/>
            <a:ext cx="8633012" cy="4093428"/>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Scientifiques </a:t>
            </a:r>
            <a:endParaRPr dirty="0"/>
          </a:p>
          <a:p>
            <a:pPr marL="742950" marR="0" lvl="1" indent="-285750" algn="just" rtl="0">
              <a:spcBef>
                <a:spcPts val="0"/>
              </a:spcBef>
              <a:spcAft>
                <a:spcPts val="0"/>
              </a:spcAft>
              <a:buClr>
                <a:schemeClr val="dk1"/>
              </a:buClr>
              <a:buSzPts val="2000"/>
              <a:buFont typeface="Courier New"/>
              <a:buChar char="o"/>
            </a:pPr>
            <a:r>
              <a:rPr lang="fr-FR" sz="2000" b="0" i="0" u="none" strike="noStrike" cap="none" dirty="0">
                <a:solidFill>
                  <a:schemeClr val="dk1"/>
                </a:solidFill>
                <a:latin typeface="Calibri"/>
                <a:ea typeface="Calibri"/>
                <a:cs typeface="Calibri"/>
                <a:sym typeface="Calibri"/>
              </a:rPr>
              <a:t>BCPST		Biologie, Chimie, Physique et Sciences de la Terre</a:t>
            </a:r>
            <a:endParaRPr dirty="0"/>
          </a:p>
          <a:p>
            <a:pPr marL="742950" marR="0" lvl="1" indent="-285750" algn="just" rtl="0">
              <a:spcBef>
                <a:spcPts val="0"/>
              </a:spcBef>
              <a:spcAft>
                <a:spcPts val="0"/>
              </a:spcAft>
              <a:buClr>
                <a:schemeClr val="dk1"/>
              </a:buClr>
              <a:buSzPts val="2000"/>
              <a:buFont typeface="Courier New"/>
              <a:buChar char="o"/>
            </a:pPr>
            <a:r>
              <a:rPr lang="fr-FR" sz="2000" b="0" i="0" u="none" strike="noStrike" cap="none" dirty="0">
                <a:solidFill>
                  <a:schemeClr val="dk1"/>
                </a:solidFill>
                <a:latin typeface="Calibri"/>
                <a:ea typeface="Calibri"/>
                <a:cs typeface="Calibri"/>
                <a:sym typeface="Calibri"/>
              </a:rPr>
              <a:t>MP2I		Mathématiques, Physique, Ingénierie et Informatique</a:t>
            </a:r>
            <a:endParaRPr dirty="0"/>
          </a:p>
          <a:p>
            <a:pPr marL="742950" marR="0" lvl="1" indent="-285750" algn="just" rtl="0">
              <a:spcBef>
                <a:spcPts val="0"/>
              </a:spcBef>
              <a:spcAft>
                <a:spcPts val="0"/>
              </a:spcAft>
              <a:buClr>
                <a:schemeClr val="dk1"/>
              </a:buClr>
              <a:buSzPts val="2000"/>
              <a:buFont typeface="Courier New"/>
              <a:buChar char="o"/>
            </a:pPr>
            <a:r>
              <a:rPr lang="fr-FR" sz="2000" b="0" i="0" u="none" strike="noStrike" cap="none" dirty="0">
                <a:solidFill>
                  <a:schemeClr val="dk1"/>
                </a:solidFill>
                <a:latin typeface="Calibri"/>
                <a:ea typeface="Calibri"/>
                <a:cs typeface="Calibri"/>
                <a:sym typeface="Calibri"/>
              </a:rPr>
              <a:t>MPSI		Mathématiques, Physique et Sciences de l'Ingénieur</a:t>
            </a:r>
            <a:endParaRPr dirty="0"/>
          </a:p>
          <a:p>
            <a:pPr marL="742950" marR="0" lvl="1" indent="-285750" algn="just" rtl="0">
              <a:spcBef>
                <a:spcPts val="0"/>
              </a:spcBef>
              <a:spcAft>
                <a:spcPts val="0"/>
              </a:spcAft>
              <a:buClr>
                <a:schemeClr val="dk1"/>
              </a:buClr>
              <a:buSzPts val="2000"/>
              <a:buFont typeface="Courier New"/>
              <a:buChar char="o"/>
            </a:pPr>
            <a:r>
              <a:rPr lang="fr-FR" sz="2000" b="0" i="0" u="none" strike="noStrike" cap="none" dirty="0">
                <a:solidFill>
                  <a:schemeClr val="dk1"/>
                </a:solidFill>
                <a:latin typeface="Calibri"/>
                <a:ea typeface="Calibri"/>
                <a:cs typeface="Calibri"/>
                <a:sym typeface="Calibri"/>
              </a:rPr>
              <a:t>PCSI		Physique, Chimie, Sciences de l'Ingénieur </a:t>
            </a:r>
            <a:endParaRPr dirty="0"/>
          </a:p>
          <a:p>
            <a:pPr marL="742950" marR="0" lvl="1" indent="-285750" algn="just" rtl="0">
              <a:spcBef>
                <a:spcPts val="0"/>
              </a:spcBef>
              <a:spcAft>
                <a:spcPts val="0"/>
              </a:spcAft>
              <a:buClr>
                <a:schemeClr val="dk1"/>
              </a:buClr>
              <a:buSzPts val="2000"/>
              <a:buFont typeface="Courier New"/>
              <a:buChar char="o"/>
            </a:pPr>
            <a:r>
              <a:rPr lang="fr-FR" sz="2000" b="0" i="0" u="none" strike="noStrike" cap="none" dirty="0">
                <a:solidFill>
                  <a:schemeClr val="dk1"/>
                </a:solidFill>
                <a:latin typeface="Calibri"/>
                <a:ea typeface="Calibri"/>
                <a:cs typeface="Calibri"/>
                <a:sym typeface="Calibri"/>
              </a:rPr>
              <a:t>PTSI		Physique, Technologie et Sciences de l'Ingénieur</a:t>
            </a:r>
            <a:endParaRPr dirty="0"/>
          </a:p>
          <a:p>
            <a:pPr marL="342900" marR="0" lvl="0" indent="-342900" algn="just" rtl="0">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Economiques </a:t>
            </a:r>
            <a:endParaRPr dirty="0"/>
          </a:p>
          <a:p>
            <a:pPr marL="742950" marR="0" lvl="1" indent="-285750" algn="just" rtl="0">
              <a:spcBef>
                <a:spcPts val="0"/>
              </a:spcBef>
              <a:spcAft>
                <a:spcPts val="0"/>
              </a:spcAft>
              <a:buClr>
                <a:schemeClr val="dk1"/>
              </a:buClr>
              <a:buSzPts val="2000"/>
              <a:buFont typeface="Courier New"/>
              <a:buChar char="o"/>
            </a:pPr>
            <a:r>
              <a:rPr lang="fr-FR" sz="2000" b="0" i="0" u="none" strike="noStrike" cap="none" dirty="0">
                <a:solidFill>
                  <a:schemeClr val="dk1"/>
                </a:solidFill>
                <a:latin typeface="Calibri"/>
                <a:ea typeface="Calibri"/>
                <a:cs typeface="Calibri"/>
                <a:sym typeface="Calibri"/>
              </a:rPr>
              <a:t>D1		Mène à l'ENS Rennes (droit, économie, management)</a:t>
            </a:r>
            <a:endParaRPr dirty="0"/>
          </a:p>
          <a:p>
            <a:pPr marL="742950" marR="0" lvl="1" indent="-285750" algn="just" rtl="0">
              <a:spcBef>
                <a:spcPts val="0"/>
              </a:spcBef>
              <a:spcAft>
                <a:spcPts val="0"/>
              </a:spcAft>
              <a:buClr>
                <a:schemeClr val="dk1"/>
              </a:buClr>
              <a:buSzPts val="2000"/>
              <a:buFont typeface="Courier New"/>
              <a:buChar char="o"/>
            </a:pPr>
            <a:r>
              <a:rPr lang="fr-FR" sz="2000" b="0" i="0" u="none" strike="noStrike" cap="none" dirty="0">
                <a:solidFill>
                  <a:schemeClr val="dk1"/>
                </a:solidFill>
                <a:latin typeface="Calibri"/>
                <a:ea typeface="Calibri"/>
                <a:cs typeface="Calibri"/>
                <a:sym typeface="Calibri"/>
              </a:rPr>
              <a:t>D2		Mène à l'ENS Paris-Saclay (économie et gestion)</a:t>
            </a:r>
            <a:endParaRPr dirty="0"/>
          </a:p>
          <a:p>
            <a:pPr marL="742950" marR="0" lvl="1" indent="-285750" algn="just" rtl="0">
              <a:spcBef>
                <a:spcPts val="0"/>
              </a:spcBef>
              <a:spcAft>
                <a:spcPts val="0"/>
              </a:spcAft>
              <a:buClr>
                <a:schemeClr val="dk1"/>
              </a:buClr>
              <a:buSzPts val="2000"/>
              <a:buFont typeface="Courier New"/>
              <a:buChar char="o"/>
            </a:pPr>
            <a:r>
              <a:rPr lang="fr-FR" sz="2000" b="0" i="0" u="none" strike="noStrike" cap="none" dirty="0">
                <a:solidFill>
                  <a:schemeClr val="dk1"/>
                </a:solidFill>
                <a:latin typeface="Calibri"/>
                <a:ea typeface="Calibri"/>
                <a:cs typeface="Calibri"/>
                <a:sym typeface="Calibri"/>
              </a:rPr>
              <a:t>ECG		Prépa Economique et Commerciale voie Générale</a:t>
            </a:r>
            <a:endParaRPr dirty="0"/>
          </a:p>
          <a:p>
            <a:pPr marL="342900" marR="0" lvl="0" indent="-342900" algn="just" rtl="0">
              <a:spcBef>
                <a:spcPts val="0"/>
              </a:spcBef>
              <a:spcAft>
                <a:spcPts val="0"/>
              </a:spcAft>
              <a:buClr>
                <a:schemeClr val="dk1"/>
              </a:buClr>
              <a:buSzPts val="2000"/>
              <a:buFont typeface="Noto Sans Symbols"/>
              <a:buChar char="∙"/>
            </a:pPr>
            <a:r>
              <a:rPr lang="fr-FR" sz="2000" dirty="0">
                <a:solidFill>
                  <a:schemeClr val="dk1"/>
                </a:solidFill>
                <a:latin typeface="Calibri"/>
                <a:ea typeface="Calibri"/>
                <a:cs typeface="Calibri"/>
                <a:sym typeface="Calibri"/>
              </a:rPr>
              <a:t>Littéraires</a:t>
            </a:r>
            <a:endParaRPr dirty="0"/>
          </a:p>
          <a:p>
            <a:pPr marL="742950" marR="0" lvl="1" indent="-285750" algn="just" rtl="0">
              <a:spcBef>
                <a:spcPts val="0"/>
              </a:spcBef>
              <a:spcAft>
                <a:spcPts val="0"/>
              </a:spcAft>
              <a:buClr>
                <a:schemeClr val="dk1"/>
              </a:buClr>
              <a:buSzPts val="2000"/>
              <a:buFont typeface="Courier New"/>
              <a:buChar char="o"/>
            </a:pPr>
            <a:r>
              <a:rPr lang="fr-FR" sz="2000" b="0" i="0" u="none" strike="noStrike" cap="none" dirty="0">
                <a:solidFill>
                  <a:schemeClr val="dk1"/>
                </a:solidFill>
                <a:latin typeface="Calibri"/>
                <a:ea typeface="Calibri"/>
                <a:cs typeface="Calibri"/>
                <a:sym typeface="Calibri"/>
              </a:rPr>
              <a:t>A/L		Lettres</a:t>
            </a:r>
            <a:endParaRPr dirty="0"/>
          </a:p>
          <a:p>
            <a:pPr marL="742950" marR="0" lvl="1" indent="-285750" algn="just" rtl="0">
              <a:spcBef>
                <a:spcPts val="0"/>
              </a:spcBef>
              <a:spcAft>
                <a:spcPts val="0"/>
              </a:spcAft>
              <a:buClr>
                <a:schemeClr val="dk1"/>
              </a:buClr>
              <a:buSzPts val="2000"/>
              <a:buFont typeface="Courier New"/>
              <a:buChar char="o"/>
            </a:pPr>
            <a:r>
              <a:rPr lang="fr-FR" sz="2000" b="0" i="0" u="none" strike="noStrike" cap="none" dirty="0">
                <a:solidFill>
                  <a:schemeClr val="dk1"/>
                </a:solidFill>
                <a:latin typeface="Calibri"/>
                <a:ea typeface="Calibri"/>
                <a:cs typeface="Calibri"/>
                <a:sym typeface="Calibri"/>
              </a:rPr>
              <a:t>B/L		Lettres et Sciences Sociales</a:t>
            </a:r>
            <a:endParaRPr dirty="0"/>
          </a:p>
        </p:txBody>
      </p:sp>
      <p:sp>
        <p:nvSpPr>
          <p:cNvPr id="891" name="Google Shape;891;p46"/>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Classes Préparatoires : 3 catégories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47"/>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Classes Préparatoires</a:t>
            </a:r>
            <a:endParaRPr/>
          </a:p>
        </p:txBody>
      </p:sp>
      <p:sp>
        <p:nvSpPr>
          <p:cNvPr id="899" name="Google Shape;899;p47"/>
          <p:cNvSpPr/>
          <p:nvPr/>
        </p:nvSpPr>
        <p:spPr>
          <a:xfrm rot="-5400000">
            <a:off x="-89620" y="3428988"/>
            <a:ext cx="10556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a:solidFill>
                  <a:srgbClr val="595959"/>
                </a:solidFill>
                <a:latin typeface="Calibri"/>
                <a:ea typeface="Calibri"/>
                <a:cs typeface="Calibri"/>
                <a:sym typeface="Calibri"/>
              </a:rPr>
              <a:t>Effectif</a:t>
            </a:r>
            <a:endParaRPr/>
          </a:p>
        </p:txBody>
      </p:sp>
      <p:pic>
        <p:nvPicPr>
          <p:cNvPr id="901" name="Google Shape;901;p47"/>
          <p:cNvPicPr preferRelativeResize="0"/>
          <p:nvPr/>
        </p:nvPicPr>
        <p:blipFill>
          <a:blip r:embed="rId3">
            <a:alphaModFix/>
          </a:blip>
          <a:stretch>
            <a:fillRect/>
          </a:stretch>
        </p:blipFill>
        <p:spPr>
          <a:xfrm>
            <a:off x="669025" y="1228174"/>
            <a:ext cx="11240499" cy="4750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Enseignements de Spécialité</a:t>
            </a:r>
            <a:endParaRPr/>
          </a:p>
        </p:txBody>
      </p:sp>
      <p:sp>
        <p:nvSpPr>
          <p:cNvPr id="261" name="Google Shape;261;p4"/>
          <p:cNvSpPr/>
          <p:nvPr/>
        </p:nvSpPr>
        <p:spPr>
          <a:xfrm>
            <a:off x="1033670" y="969445"/>
            <a:ext cx="92553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Les élèves de terminale suivaient 2 des 11 Enseignements de Spécialités proposés au Lycée. </a:t>
            </a:r>
            <a:endParaRPr/>
          </a:p>
        </p:txBody>
      </p:sp>
      <p:pic>
        <p:nvPicPr>
          <p:cNvPr id="262" name="Google Shape;262;p4"/>
          <p:cNvPicPr preferRelativeResize="0"/>
          <p:nvPr/>
        </p:nvPicPr>
        <p:blipFill>
          <a:blip r:embed="rId3">
            <a:alphaModFix/>
          </a:blip>
          <a:stretch>
            <a:fillRect/>
          </a:stretch>
        </p:blipFill>
        <p:spPr>
          <a:xfrm>
            <a:off x="135300" y="2260775"/>
            <a:ext cx="5301925" cy="3014425"/>
          </a:xfrm>
          <a:prstGeom prst="rect">
            <a:avLst/>
          </a:prstGeom>
          <a:noFill/>
          <a:ln>
            <a:noFill/>
          </a:ln>
        </p:spPr>
      </p:pic>
      <p:pic>
        <p:nvPicPr>
          <p:cNvPr id="263" name="Google Shape;263;p4"/>
          <p:cNvPicPr preferRelativeResize="0"/>
          <p:nvPr/>
        </p:nvPicPr>
        <p:blipFill>
          <a:blip r:embed="rId4">
            <a:alphaModFix/>
          </a:blip>
          <a:stretch>
            <a:fillRect/>
          </a:stretch>
        </p:blipFill>
        <p:spPr>
          <a:xfrm>
            <a:off x="5606725" y="1491177"/>
            <a:ext cx="6432876" cy="426167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7" name="Google Shape;907;p48"/>
          <p:cNvPicPr preferRelativeResize="0"/>
          <p:nvPr/>
        </p:nvPicPr>
        <p:blipFill>
          <a:blip r:embed="rId3">
            <a:alphaModFix/>
          </a:blip>
          <a:stretch>
            <a:fillRect/>
          </a:stretch>
        </p:blipFill>
        <p:spPr>
          <a:xfrm>
            <a:off x="849325" y="737850"/>
            <a:ext cx="10023599" cy="5979420"/>
          </a:xfrm>
          <a:prstGeom prst="rect">
            <a:avLst/>
          </a:prstGeom>
          <a:noFill/>
          <a:ln>
            <a:noFill/>
          </a:ln>
        </p:spPr>
      </p:pic>
      <p:sp>
        <p:nvSpPr>
          <p:cNvPr id="908" name="Google Shape;908;p48"/>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Classes Préparatoires : dans quels lycées ?</a:t>
            </a:r>
            <a:endParaRPr/>
          </a:p>
        </p:txBody>
      </p:sp>
      <p:sp>
        <p:nvSpPr>
          <p:cNvPr id="909" name="Google Shape;909;p48"/>
          <p:cNvSpPr/>
          <p:nvPr/>
        </p:nvSpPr>
        <p:spPr>
          <a:xfrm>
            <a:off x="9466171" y="3932100"/>
            <a:ext cx="1321200" cy="2770500"/>
          </a:xfrm>
          <a:prstGeom prst="parallelogram">
            <a:avLst>
              <a:gd name="adj" fmla="val 0"/>
            </a:avLst>
          </a:prstGeom>
          <a:no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0" name="Google Shape;910;p48"/>
          <p:cNvSpPr/>
          <p:nvPr/>
        </p:nvSpPr>
        <p:spPr>
          <a:xfrm>
            <a:off x="6313446" y="3932100"/>
            <a:ext cx="3090000" cy="2770500"/>
          </a:xfrm>
          <a:prstGeom prst="parallelogram">
            <a:avLst>
              <a:gd name="adj" fmla="val 0"/>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1" name="Google Shape;911;p48"/>
          <p:cNvSpPr/>
          <p:nvPr/>
        </p:nvSpPr>
        <p:spPr>
          <a:xfrm>
            <a:off x="3596025" y="3932100"/>
            <a:ext cx="2668500" cy="2770500"/>
          </a:xfrm>
          <a:prstGeom prst="parallelogram">
            <a:avLst>
              <a:gd name="adj" fmla="val 0"/>
            </a:avLst>
          </a:prstGeom>
          <a:noFill/>
          <a:ln w="2857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2" name="Google Shape;912;p48"/>
          <p:cNvSpPr/>
          <p:nvPr/>
        </p:nvSpPr>
        <p:spPr>
          <a:xfrm>
            <a:off x="1304200" y="3932100"/>
            <a:ext cx="2251500" cy="2770500"/>
          </a:xfrm>
          <a:prstGeom prst="parallelogram">
            <a:avLst>
              <a:gd name="adj" fmla="val 182"/>
            </a:avLst>
          </a:prstGeom>
          <a:noFill/>
          <a:ln w="28575"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3" name="Google Shape;913;p48"/>
          <p:cNvSpPr/>
          <p:nvPr/>
        </p:nvSpPr>
        <p:spPr>
          <a:xfrm rot="-5400000">
            <a:off x="-192200" y="2079108"/>
            <a:ext cx="69217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rgbClr val="595959"/>
                </a:solidFill>
                <a:latin typeface="Calibri"/>
                <a:ea typeface="Calibri"/>
                <a:cs typeface="Calibri"/>
                <a:sym typeface="Calibri"/>
              </a:rPr>
              <a:t>Effectif</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aphicFrame>
        <p:nvGraphicFramePr>
          <p:cNvPr id="920" name="Google Shape;920;p49"/>
          <p:cNvGraphicFramePr/>
          <p:nvPr>
            <p:extLst>
              <p:ext uri="{D42A27DB-BD31-4B8C-83A1-F6EECF244321}">
                <p14:modId xmlns:p14="http://schemas.microsoft.com/office/powerpoint/2010/main" val="513080422"/>
              </p:ext>
            </p:extLst>
          </p:nvPr>
        </p:nvGraphicFramePr>
        <p:xfrm>
          <a:off x="0" y="727544"/>
          <a:ext cx="12192000" cy="6130500"/>
        </p:xfrm>
        <a:graphic>
          <a:graphicData uri="http://schemas.openxmlformats.org/drawingml/2006/chart">
            <c:chart xmlns:c="http://schemas.openxmlformats.org/drawingml/2006/chart" xmlns:r="http://schemas.openxmlformats.org/officeDocument/2006/relationships" r:id="rId3"/>
          </a:graphicData>
        </a:graphic>
      </p:graphicFrame>
      <p:pic>
        <p:nvPicPr>
          <p:cNvPr id="921" name="Google Shape;921;p49"/>
          <p:cNvPicPr preferRelativeResize="0"/>
          <p:nvPr/>
        </p:nvPicPr>
        <p:blipFill rotWithShape="1">
          <a:blip r:embed="rId4">
            <a:alphaModFix/>
          </a:blip>
          <a:srcRect l="8332" t="5522" b="26463"/>
          <a:stretch/>
        </p:blipFill>
        <p:spPr>
          <a:xfrm>
            <a:off x="519850" y="1047425"/>
            <a:ext cx="11566774" cy="4664351"/>
          </a:xfrm>
          <a:prstGeom prst="rect">
            <a:avLst/>
          </a:prstGeom>
          <a:noFill/>
          <a:ln>
            <a:noFill/>
          </a:ln>
        </p:spPr>
      </p:pic>
      <p:sp>
        <p:nvSpPr>
          <p:cNvPr id="922" name="Google Shape;922;p49"/>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Classes Préparatoires : dans quels lycées ?</a:t>
            </a:r>
            <a:endParaRPr/>
          </a:p>
        </p:txBody>
      </p:sp>
      <p:sp>
        <p:nvSpPr>
          <p:cNvPr id="923" name="Google Shape;923;p49"/>
          <p:cNvSpPr/>
          <p:nvPr/>
        </p:nvSpPr>
        <p:spPr>
          <a:xfrm>
            <a:off x="1053550" y="1269650"/>
            <a:ext cx="2715000" cy="5408400"/>
          </a:xfrm>
          <a:prstGeom prst="rect">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4" name="Google Shape;924;p49"/>
          <p:cNvSpPr/>
          <p:nvPr/>
        </p:nvSpPr>
        <p:spPr>
          <a:xfrm>
            <a:off x="8404252" y="5220826"/>
            <a:ext cx="803700" cy="1457100"/>
          </a:xfrm>
          <a:prstGeom prst="rect">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5" name="Google Shape;925;p49"/>
          <p:cNvSpPr/>
          <p:nvPr/>
        </p:nvSpPr>
        <p:spPr>
          <a:xfrm>
            <a:off x="3824044" y="3118659"/>
            <a:ext cx="2715000" cy="3559200"/>
          </a:xfrm>
          <a:prstGeom prst="rect">
            <a:avLst/>
          </a:prstGeom>
          <a:noFill/>
          <a:ln w="38100" cap="flat" cmpd="sng">
            <a:solidFill>
              <a:srgbClr val="2E75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6" name="Google Shape;926;p49"/>
          <p:cNvSpPr/>
          <p:nvPr/>
        </p:nvSpPr>
        <p:spPr>
          <a:xfrm>
            <a:off x="9255402" y="1756476"/>
            <a:ext cx="897900" cy="4921500"/>
          </a:xfrm>
          <a:prstGeom prst="rect">
            <a:avLst/>
          </a:prstGeom>
          <a:noFill/>
          <a:ln w="38100" cap="flat" cmpd="sng">
            <a:solidFill>
              <a:srgbClr val="2E75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7" name="Google Shape;927;p49"/>
          <p:cNvSpPr/>
          <p:nvPr/>
        </p:nvSpPr>
        <p:spPr>
          <a:xfrm>
            <a:off x="6589900" y="4895275"/>
            <a:ext cx="1758000" cy="1782600"/>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8" name="Google Shape;928;p49"/>
          <p:cNvSpPr/>
          <p:nvPr/>
        </p:nvSpPr>
        <p:spPr>
          <a:xfrm>
            <a:off x="10200727" y="1756374"/>
            <a:ext cx="897900" cy="4921500"/>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9" name="Google Shape;929;p49"/>
          <p:cNvSpPr/>
          <p:nvPr/>
        </p:nvSpPr>
        <p:spPr>
          <a:xfrm>
            <a:off x="11151102" y="1756374"/>
            <a:ext cx="897900" cy="4921500"/>
          </a:xfrm>
          <a:prstGeom prst="rect">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0" name="Google Shape;930;p49"/>
          <p:cNvSpPr/>
          <p:nvPr/>
        </p:nvSpPr>
        <p:spPr>
          <a:xfrm rot="-5400000">
            <a:off x="-93287" y="2723468"/>
            <a:ext cx="1074589" cy="3364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rgbClr val="595959"/>
                </a:solidFill>
                <a:latin typeface="Calibri"/>
                <a:ea typeface="Calibri"/>
                <a:cs typeface="Calibri"/>
                <a:sym typeface="Calibri"/>
              </a:rPr>
              <a:t>Effectif</a:t>
            </a:r>
            <a:endParaRPr dirty="0"/>
          </a:p>
        </p:txBody>
      </p:sp>
      <p:pic>
        <p:nvPicPr>
          <p:cNvPr id="932" name="Google Shape;932;p49"/>
          <p:cNvPicPr preferRelativeResize="0"/>
          <p:nvPr/>
        </p:nvPicPr>
        <p:blipFill rotWithShape="1">
          <a:blip r:embed="rId4">
            <a:alphaModFix/>
          </a:blip>
          <a:srcRect t="96067"/>
          <a:stretch/>
        </p:blipFill>
        <p:spPr>
          <a:xfrm>
            <a:off x="4020875" y="1278100"/>
            <a:ext cx="7963550" cy="2696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50"/>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dirty="0">
                <a:solidFill>
                  <a:schemeClr val="dk1"/>
                </a:solidFill>
                <a:latin typeface="Calibri"/>
                <a:ea typeface="Calibri"/>
                <a:cs typeface="Calibri"/>
                <a:sym typeface="Calibri"/>
              </a:rPr>
              <a:t>Classes Préparatoires – Lycée B. Pascal</a:t>
            </a:r>
            <a:endParaRPr dirty="0"/>
          </a:p>
        </p:txBody>
      </p:sp>
      <p:sp>
        <p:nvSpPr>
          <p:cNvPr id="939" name="Google Shape;939;p50"/>
          <p:cNvSpPr/>
          <p:nvPr/>
        </p:nvSpPr>
        <p:spPr>
          <a:xfrm>
            <a:off x="2290082" y="1238264"/>
            <a:ext cx="7981564"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2000">
                <a:solidFill>
                  <a:schemeClr val="dk1"/>
                </a:solidFill>
                <a:latin typeface="Calibri"/>
                <a:ea typeface="Calibri"/>
                <a:cs typeface="Calibri"/>
                <a:sym typeface="Calibri"/>
              </a:rPr>
              <a:t>Effectif d’élèves de terminale du lycée y restant en CPGE depuis 2019.</a:t>
            </a:r>
            <a:endParaRPr/>
          </a:p>
        </p:txBody>
      </p:sp>
      <p:sp>
        <p:nvSpPr>
          <p:cNvPr id="940" name="Google Shape;940;p50"/>
          <p:cNvSpPr/>
          <p:nvPr/>
        </p:nvSpPr>
        <p:spPr>
          <a:xfrm rot="-5400000">
            <a:off x="283097" y="3984121"/>
            <a:ext cx="83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95959"/>
                </a:solidFill>
                <a:latin typeface="Calibri"/>
                <a:ea typeface="Calibri"/>
                <a:cs typeface="Calibri"/>
                <a:sym typeface="Calibri"/>
              </a:rPr>
              <a:t>Effectif</a:t>
            </a:r>
            <a:endParaRPr/>
          </a:p>
        </p:txBody>
      </p:sp>
      <p:pic>
        <p:nvPicPr>
          <p:cNvPr id="942" name="Google Shape;942;p50"/>
          <p:cNvPicPr preferRelativeResize="0"/>
          <p:nvPr/>
        </p:nvPicPr>
        <p:blipFill>
          <a:blip r:embed="rId3">
            <a:alphaModFix/>
          </a:blip>
          <a:stretch>
            <a:fillRect/>
          </a:stretch>
        </p:blipFill>
        <p:spPr>
          <a:xfrm>
            <a:off x="885987" y="1638375"/>
            <a:ext cx="9905702" cy="506092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51"/>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Classes Préparatoires</a:t>
            </a:r>
            <a:endParaRPr/>
          </a:p>
        </p:txBody>
      </p:sp>
      <p:pic>
        <p:nvPicPr>
          <p:cNvPr id="950" name="Google Shape;950;p51"/>
          <p:cNvPicPr preferRelativeResize="0"/>
          <p:nvPr/>
        </p:nvPicPr>
        <p:blipFill>
          <a:blip r:embed="rId3">
            <a:alphaModFix/>
          </a:blip>
          <a:stretch>
            <a:fillRect/>
          </a:stretch>
        </p:blipFill>
        <p:spPr>
          <a:xfrm>
            <a:off x="618350" y="687150"/>
            <a:ext cx="9897250" cy="6173534"/>
          </a:xfrm>
          <a:prstGeom prst="rect">
            <a:avLst/>
          </a:prstGeom>
          <a:noFill/>
          <a:ln>
            <a:noFill/>
          </a:ln>
        </p:spPr>
      </p:pic>
      <p:sp>
        <p:nvSpPr>
          <p:cNvPr id="951" name="Google Shape;951;p51"/>
          <p:cNvSpPr/>
          <p:nvPr/>
        </p:nvSpPr>
        <p:spPr>
          <a:xfrm>
            <a:off x="1652825" y="4775625"/>
            <a:ext cx="767100" cy="683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2" name="Google Shape;952;p51"/>
          <p:cNvSpPr/>
          <p:nvPr/>
        </p:nvSpPr>
        <p:spPr>
          <a:xfrm>
            <a:off x="1652825" y="5680950"/>
            <a:ext cx="767100" cy="215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3" name="Google Shape;953;p51"/>
          <p:cNvSpPr/>
          <p:nvPr/>
        </p:nvSpPr>
        <p:spPr>
          <a:xfrm>
            <a:off x="1652825" y="6595350"/>
            <a:ext cx="767100" cy="215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4" name="Google Shape;954;p51"/>
          <p:cNvSpPr/>
          <p:nvPr/>
        </p:nvSpPr>
        <p:spPr>
          <a:xfrm>
            <a:off x="2456211" y="6595350"/>
            <a:ext cx="767100" cy="215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5" name="Google Shape;955;p51"/>
          <p:cNvSpPr/>
          <p:nvPr/>
        </p:nvSpPr>
        <p:spPr>
          <a:xfrm>
            <a:off x="2456200" y="4775625"/>
            <a:ext cx="767100" cy="4440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6" name="Google Shape;956;p51"/>
          <p:cNvSpPr/>
          <p:nvPr/>
        </p:nvSpPr>
        <p:spPr>
          <a:xfrm>
            <a:off x="1652825" y="5448225"/>
            <a:ext cx="2339400" cy="215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7" name="Google Shape;957;p51"/>
          <p:cNvSpPr/>
          <p:nvPr/>
        </p:nvSpPr>
        <p:spPr>
          <a:xfrm>
            <a:off x="4027729" y="5914493"/>
            <a:ext cx="767100" cy="215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8" name="Google Shape;958;p51"/>
          <p:cNvSpPr/>
          <p:nvPr/>
        </p:nvSpPr>
        <p:spPr>
          <a:xfrm>
            <a:off x="4822039" y="6129900"/>
            <a:ext cx="767100" cy="4440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9" name="Google Shape;959;p51"/>
          <p:cNvSpPr/>
          <p:nvPr/>
        </p:nvSpPr>
        <p:spPr>
          <a:xfrm>
            <a:off x="5616368" y="6358493"/>
            <a:ext cx="767100" cy="215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0" name="Google Shape;960;p51"/>
          <p:cNvSpPr/>
          <p:nvPr/>
        </p:nvSpPr>
        <p:spPr>
          <a:xfrm>
            <a:off x="7991250" y="6138964"/>
            <a:ext cx="767100" cy="215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1" name="Google Shape;961;p51"/>
          <p:cNvSpPr/>
          <p:nvPr/>
        </p:nvSpPr>
        <p:spPr>
          <a:xfrm>
            <a:off x="8776493" y="5219614"/>
            <a:ext cx="767100" cy="215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52"/>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Classes Préparatoires</a:t>
            </a:r>
            <a:endParaRPr/>
          </a:p>
        </p:txBody>
      </p:sp>
      <p:pic>
        <p:nvPicPr>
          <p:cNvPr id="969" name="Google Shape;969;p52"/>
          <p:cNvPicPr preferRelativeResize="0"/>
          <p:nvPr/>
        </p:nvPicPr>
        <p:blipFill>
          <a:blip r:embed="rId3">
            <a:alphaModFix/>
          </a:blip>
          <a:stretch>
            <a:fillRect/>
          </a:stretch>
        </p:blipFill>
        <p:spPr>
          <a:xfrm>
            <a:off x="1462100" y="713399"/>
            <a:ext cx="8393299" cy="6018950"/>
          </a:xfrm>
          <a:prstGeom prst="rect">
            <a:avLst/>
          </a:prstGeom>
          <a:noFill/>
          <a:ln>
            <a:noFill/>
          </a:ln>
        </p:spPr>
      </p:pic>
      <p:sp>
        <p:nvSpPr>
          <p:cNvPr id="970" name="Google Shape;970;p52"/>
          <p:cNvSpPr/>
          <p:nvPr/>
        </p:nvSpPr>
        <p:spPr>
          <a:xfrm>
            <a:off x="2323925" y="4517650"/>
            <a:ext cx="733200" cy="7038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1" name="Google Shape;971;p52"/>
          <p:cNvSpPr/>
          <p:nvPr/>
        </p:nvSpPr>
        <p:spPr>
          <a:xfrm>
            <a:off x="2323925" y="5437325"/>
            <a:ext cx="733200" cy="227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2" name="Google Shape;972;p52"/>
          <p:cNvSpPr/>
          <p:nvPr/>
        </p:nvSpPr>
        <p:spPr>
          <a:xfrm>
            <a:off x="3805875" y="5907225"/>
            <a:ext cx="733200" cy="227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3" name="Google Shape;973;p52"/>
          <p:cNvSpPr/>
          <p:nvPr/>
        </p:nvSpPr>
        <p:spPr>
          <a:xfrm>
            <a:off x="2323925" y="6370500"/>
            <a:ext cx="733200" cy="227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4" name="Google Shape;974;p52"/>
          <p:cNvSpPr/>
          <p:nvPr/>
        </p:nvSpPr>
        <p:spPr>
          <a:xfrm>
            <a:off x="4539075" y="5907225"/>
            <a:ext cx="733200" cy="4632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5" name="Google Shape;975;p52"/>
          <p:cNvSpPr/>
          <p:nvPr/>
        </p:nvSpPr>
        <p:spPr>
          <a:xfrm>
            <a:off x="7522006" y="4980821"/>
            <a:ext cx="733200" cy="227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6" name="Google Shape;976;p52"/>
          <p:cNvSpPr/>
          <p:nvPr/>
        </p:nvSpPr>
        <p:spPr>
          <a:xfrm>
            <a:off x="3058408" y="5675715"/>
            <a:ext cx="733200" cy="227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53"/>
          <p:cNvSpPr txBox="1">
            <a:spLocks noGrp="1"/>
          </p:cNvSpPr>
          <p:nvPr>
            <p:ph type="title"/>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r-FR"/>
              <a:t>CPES </a:t>
            </a:r>
            <a:r>
              <a:rPr lang="fr-FR" sz="3600">
                <a:latin typeface="Times New Roman"/>
                <a:ea typeface="Times New Roman"/>
                <a:cs typeface="Times New Roman"/>
                <a:sym typeface="Times New Roman"/>
              </a:rPr>
              <a:t>(Cycle Pluridisciplinaire d'Etudes Supérieures)</a:t>
            </a:r>
            <a:endParaRPr sz="3600"/>
          </a:p>
        </p:txBody>
      </p:sp>
      <p:sp>
        <p:nvSpPr>
          <p:cNvPr id="984" name="Google Shape;984;p53"/>
          <p:cNvSpPr txBox="1"/>
          <p:nvPr/>
        </p:nvSpPr>
        <p:spPr>
          <a:xfrm>
            <a:off x="3018973" y="4493400"/>
            <a:ext cx="9071429" cy="2554515"/>
          </a:xfrm>
          <a:prstGeom prst="rect">
            <a:avLst/>
          </a:prstGeom>
          <a:noFill/>
          <a:ln>
            <a:noFill/>
          </a:ln>
        </p:spPr>
        <p:txBody>
          <a:bodyPr spcFirstLastPara="1" wrap="square" lIns="91425" tIns="91425" rIns="91425" bIns="91425" anchor="t" anchorCtr="0">
            <a:spAutoFit/>
          </a:bodyPr>
          <a:lstStyle/>
          <a:p>
            <a:pPr marL="266700" lvl="0" indent="-228600" algn="l" rtl="0">
              <a:spcBef>
                <a:spcPts val="1200"/>
              </a:spcBef>
              <a:spcAft>
                <a:spcPts val="0"/>
              </a:spcAft>
              <a:buNone/>
            </a:pP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Sciences et société - Economie et Société :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Ecole Normale Supérieure de Lyon / Lycée du Parc (69)</a:t>
            </a:r>
            <a:endParaRPr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266700" lvl="0" indent="-228600" algn="l" rtl="0">
              <a:spcBef>
                <a:spcPts val="1200"/>
              </a:spcBef>
              <a:spcAft>
                <a:spcPts val="0"/>
              </a:spcAft>
              <a:buNone/>
            </a:pP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Sciences des données, arts et cultures :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Lycée Louis-Le-Grand &amp; Université Paris Sciences et Lettres (PSL) (75)</a:t>
            </a:r>
            <a:endParaRPr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266700" lvl="0" indent="-228600" algn="l" rtl="0">
              <a:spcBef>
                <a:spcPts val="1200"/>
              </a:spcBef>
              <a:spcAft>
                <a:spcPts val="0"/>
              </a:spcAft>
              <a:buNone/>
            </a:pP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Sciences Des Données, Société et Santé : Université Paris-Saclay / Lycée International-Palaiseau-Paris-Saclay (91)</a:t>
            </a:r>
            <a:endParaRPr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266700" lvl="0" indent="-228600" algn="l" rtl="0">
              <a:spcBef>
                <a:spcPts val="1200"/>
              </a:spcBef>
              <a:spcAft>
                <a:spcPts val="0"/>
              </a:spcAft>
              <a:buNone/>
            </a:pP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Scientifique : Lycée Militaire Prytanée National à La Flèche (72)</a:t>
            </a:r>
            <a:endParaRPr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266700" lvl="0" indent="-228600" algn="l" rtl="0">
              <a:spcBef>
                <a:spcPts val="1200"/>
              </a:spcBef>
              <a:spcAft>
                <a:spcPts val="0"/>
              </a:spcAft>
              <a:buNone/>
            </a:pP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Sciences :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Université Paris Sciences et Lettres (PSL) / Lycée Henri-IV (75)</a:t>
            </a:r>
            <a:endParaRPr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266700" lvl="0" indent="-228600" algn="l" rtl="0">
              <a:spcBef>
                <a:spcPts val="1200"/>
              </a:spcBef>
              <a:spcAft>
                <a:spcPts val="1200"/>
              </a:spcAft>
              <a:buNone/>
            </a:pP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Innovation Biomédicale et Pharmaceutique :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rPr>
              <a:t>Université Paris Cité / Lycée Janson De Sailly (75)</a:t>
            </a:r>
            <a:endParaRPr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985" name="Google Shape;985;p53"/>
          <p:cNvPicPr preferRelativeResize="0"/>
          <p:nvPr/>
        </p:nvPicPr>
        <p:blipFill>
          <a:blip r:embed="rId3">
            <a:alphaModFix/>
          </a:blip>
          <a:stretch>
            <a:fillRect/>
          </a:stretch>
        </p:blipFill>
        <p:spPr>
          <a:xfrm>
            <a:off x="473450" y="1270263"/>
            <a:ext cx="11245103" cy="3168125"/>
          </a:xfrm>
          <a:prstGeom prst="rect">
            <a:avLst/>
          </a:prstGeom>
          <a:noFill/>
          <a:ln>
            <a:noFill/>
          </a:ln>
        </p:spPr>
      </p:pic>
      <p:sp>
        <p:nvSpPr>
          <p:cNvPr id="986" name="Google Shape;986;p53"/>
          <p:cNvSpPr/>
          <p:nvPr/>
        </p:nvSpPr>
        <p:spPr>
          <a:xfrm>
            <a:off x="2148114" y="5070167"/>
            <a:ext cx="793800" cy="735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87" name="Google Shape;987;p53"/>
          <p:cNvSpPr txBox="1"/>
          <p:nvPr/>
        </p:nvSpPr>
        <p:spPr>
          <a:xfrm>
            <a:off x="284765" y="4605169"/>
            <a:ext cx="1863349" cy="120029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fr-FR" sz="2000" dirty="0">
                <a:solidFill>
                  <a:schemeClr val="dk1"/>
                </a:solidFill>
              </a:rPr>
              <a:t>7 élèves dans 6 CPES</a:t>
            </a:r>
            <a:endParaRPr sz="2000" dirty="0">
              <a:solidFill>
                <a:schemeClr val="dk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0AE39E-150B-8301-4896-6DBE710EE764}"/>
              </a:ext>
            </a:extLst>
          </p:cNvPr>
          <p:cNvSpPr txBox="1">
            <a:spLocks noGrp="1"/>
          </p:cNvSpPr>
          <p:nvPr>
            <p:ph type="title" idx="4294967295"/>
          </p:nvPr>
        </p:nvSpPr>
        <p:spPr>
          <a:xfrm>
            <a:off x="2541160" y="982732"/>
            <a:ext cx="7838051" cy="502573"/>
          </a:xfrm>
          <a:solidFill>
            <a:srgbClr val="FFFF99"/>
          </a:solidFill>
        </p:spPr>
        <p:txBody>
          <a:bodyPr>
            <a:spAutoFit/>
          </a:bodyPr>
          <a:lstStyle/>
          <a:p>
            <a:pPr lvl="0"/>
            <a:r>
              <a:rPr lang="fr-FR" sz="3266" dirty="0"/>
              <a:t>CLASSES   PREPA   SCIENTIFIQUES</a:t>
            </a:r>
          </a:p>
        </p:txBody>
      </p:sp>
      <p:sp>
        <p:nvSpPr>
          <p:cNvPr id="3" name="ZoneTexte 2">
            <a:extLst>
              <a:ext uri="{FF2B5EF4-FFF2-40B4-BE49-F238E27FC236}">
                <a16:creationId xmlns:a16="http://schemas.microsoft.com/office/drawing/2014/main" id="{DDF74177-7A36-B950-2CF9-5BDD114E6980}"/>
              </a:ext>
            </a:extLst>
          </p:cNvPr>
          <p:cNvSpPr txBox="1"/>
          <p:nvPr/>
        </p:nvSpPr>
        <p:spPr>
          <a:xfrm>
            <a:off x="1589162" y="1661667"/>
            <a:ext cx="10602838" cy="4363231"/>
          </a:xfrm>
          <a:prstGeom prst="rect">
            <a:avLst/>
          </a:prstGeom>
          <a:noFill/>
          <a:ln>
            <a:noFill/>
          </a:ln>
        </p:spPr>
        <p:txBody>
          <a:bodyPr vert="horz" wrap="square" lIns="81646" tIns="40823" rIns="81646" bIns="40823" anchorCtr="0" compatLnSpc="0">
            <a:spAutoFit/>
          </a:bodyPr>
          <a:lstStyle/>
          <a:p>
            <a:pPr algn="ctr" defTabSz="829544" hangingPunct="0">
              <a:buClrTx/>
            </a:pPr>
            <a:r>
              <a:rPr lang="fr-FR" sz="2177" b="1" u="sng" kern="1200" dirty="0">
                <a:latin typeface="Arial" pitchFamily="18"/>
                <a:ea typeface="Arial Unicode MS" pitchFamily="2"/>
                <a:cs typeface="Arial Unicode MS" pitchFamily="2"/>
              </a:rPr>
              <a:t>Deux années de travail intense au lycée</a:t>
            </a:r>
          </a:p>
          <a:p>
            <a:pPr defTabSz="829544" hangingPunct="0">
              <a:buClrTx/>
            </a:pPr>
            <a:r>
              <a:rPr lang="fr-FR" sz="2177" b="1" kern="1200" dirty="0">
                <a:latin typeface="Arial" pitchFamily="18"/>
                <a:ea typeface="Arial Unicode MS" pitchFamily="2"/>
                <a:cs typeface="Arial Unicode MS" pitchFamily="2"/>
              </a:rPr>
              <a:t>		1ère année :		PCSI   	 MPSI</a:t>
            </a:r>
          </a:p>
          <a:p>
            <a:pPr defTabSz="829544" hangingPunct="0">
              <a:buClrTx/>
            </a:pPr>
            <a:r>
              <a:rPr lang="fr-FR" sz="2177" b="1" kern="1200" dirty="0">
                <a:latin typeface="Arial" pitchFamily="18"/>
                <a:ea typeface="Arial Unicode MS" pitchFamily="2"/>
                <a:cs typeface="Arial Unicode MS" pitchFamily="2"/>
              </a:rPr>
              <a:t>		2ème année : 	PC  	 PSI  	MP</a:t>
            </a:r>
          </a:p>
          <a:p>
            <a:pPr algn="ctr" defTabSz="829544" hangingPunct="0">
              <a:buClrTx/>
            </a:pPr>
            <a:r>
              <a:rPr lang="fr-FR" sz="2177" b="1" kern="1200" dirty="0">
                <a:solidFill>
                  <a:srgbClr val="FF0000"/>
                </a:solidFill>
                <a:latin typeface="Arial" pitchFamily="18"/>
                <a:ea typeface="Arial Unicode MS" pitchFamily="2"/>
                <a:cs typeface="Arial Unicode MS" pitchFamily="2"/>
              </a:rPr>
              <a:t>Concours d'entrée aux grandes écoles</a:t>
            </a:r>
          </a:p>
          <a:p>
            <a:pPr algn="ctr" defTabSz="829544" hangingPunct="0">
              <a:buClrTx/>
            </a:pPr>
            <a:r>
              <a:rPr lang="fr-FR" sz="1452" i="1" kern="1200" dirty="0">
                <a:latin typeface="Arial" pitchFamily="18"/>
                <a:ea typeface="Arial Unicode MS" pitchFamily="2"/>
                <a:cs typeface="Arial Unicode MS" pitchFamily="2"/>
              </a:rPr>
              <a:t>et après  :  remélangés en école d'ingénieur (3ans)</a:t>
            </a:r>
          </a:p>
          <a:p>
            <a:pPr defTabSz="829544" hangingPunct="0">
              <a:buClrTx/>
            </a:pPr>
            <a:endParaRPr lang="fr-FR" sz="2177" b="1" u="sng" kern="1200" dirty="0">
              <a:solidFill>
                <a:srgbClr val="0000CC"/>
              </a:solidFill>
              <a:latin typeface="Arial" pitchFamily="18"/>
              <a:ea typeface="Arial Unicode MS" pitchFamily="2"/>
              <a:cs typeface="Arial Unicode MS" pitchFamily="2"/>
            </a:endParaRPr>
          </a:p>
          <a:p>
            <a:pPr algn="ctr" defTabSz="829544" hangingPunct="0">
              <a:buClrTx/>
            </a:pPr>
            <a:endParaRPr lang="fr-FR" sz="2177" b="1" u="sng" kern="1200" dirty="0">
              <a:solidFill>
                <a:srgbClr val="0000CC"/>
              </a:solidFill>
              <a:latin typeface="Arial" pitchFamily="18"/>
              <a:ea typeface="Arial Unicode MS" pitchFamily="2"/>
              <a:cs typeface="Arial Unicode MS" pitchFamily="2"/>
            </a:endParaRPr>
          </a:p>
          <a:p>
            <a:pPr algn="ctr" defTabSz="829544" hangingPunct="0">
              <a:buClrTx/>
            </a:pPr>
            <a:r>
              <a:rPr lang="fr-FR" sz="2177" b="1" u="sng" kern="1200" dirty="0">
                <a:solidFill>
                  <a:srgbClr val="0000CC"/>
                </a:solidFill>
                <a:latin typeface="Arial" pitchFamily="18"/>
                <a:ea typeface="Arial Unicode MS" pitchFamily="2"/>
                <a:cs typeface="Arial Unicode MS" pitchFamily="2"/>
              </a:rPr>
              <a:t>PCSI, MPSI (à Blaise Pascal)</a:t>
            </a:r>
          </a:p>
          <a:p>
            <a:pPr algn="ctr" defTabSz="829544" hangingPunct="0">
              <a:buClrTx/>
            </a:pPr>
            <a:endParaRPr lang="fr-FR" sz="1452" kern="1200" dirty="0">
              <a:solidFill>
                <a:srgbClr val="0000CC"/>
              </a:solidFill>
              <a:latin typeface="Arial" pitchFamily="18"/>
              <a:ea typeface="Arial Unicode MS" pitchFamily="2"/>
              <a:cs typeface="Arial Unicode MS" pitchFamily="2"/>
            </a:endParaRPr>
          </a:p>
          <a:p>
            <a:pPr defTabSz="829544" hangingPunct="0">
              <a:buClrTx/>
            </a:pPr>
            <a:r>
              <a:rPr lang="fr-FR" sz="2177" kern="1200" dirty="0">
                <a:solidFill>
                  <a:srgbClr val="0000CC"/>
                </a:solidFill>
                <a:latin typeface="Arial" pitchFamily="18"/>
                <a:ea typeface="Arial Unicode MS" pitchFamily="2"/>
                <a:cs typeface="Arial Unicode MS" pitchFamily="2"/>
              </a:rPr>
              <a:t>     - spécialités Tale : MATHS, PHYSIQUE-CHIMIE + option MATHS EXPERTES</a:t>
            </a:r>
          </a:p>
          <a:p>
            <a:pPr defTabSz="829544" hangingPunct="0">
              <a:buClrTx/>
            </a:pPr>
            <a:endParaRPr lang="fr-FR" sz="2177" kern="1200" dirty="0">
              <a:solidFill>
                <a:prstClr val="black"/>
              </a:solidFill>
              <a:latin typeface="Arial" pitchFamily="18"/>
              <a:ea typeface="Arial Unicode MS" pitchFamily="2"/>
              <a:cs typeface="Arial Unicode MS" pitchFamily="2"/>
            </a:endParaRPr>
          </a:p>
          <a:p>
            <a:pPr algn="ctr" defTabSz="829544" hangingPunct="0">
              <a:buClrTx/>
            </a:pPr>
            <a:r>
              <a:rPr lang="fr-FR" sz="2177" b="1" u="sng" kern="1200" dirty="0">
                <a:solidFill>
                  <a:srgbClr val="006600"/>
                </a:solidFill>
                <a:latin typeface="Arial" pitchFamily="18"/>
                <a:ea typeface="Arial Unicode MS" pitchFamily="2"/>
                <a:cs typeface="Arial Unicode MS" pitchFamily="2"/>
              </a:rPr>
              <a:t>BCPST (à Lakanal)</a:t>
            </a:r>
          </a:p>
          <a:p>
            <a:pPr defTabSz="829544" hangingPunct="0">
              <a:buClrTx/>
            </a:pPr>
            <a:r>
              <a:rPr lang="fr-FR" sz="2177" kern="1200" dirty="0">
                <a:solidFill>
                  <a:srgbClr val="006600"/>
                </a:solidFill>
                <a:latin typeface="Arial" pitchFamily="18"/>
                <a:ea typeface="Arial Unicode MS" pitchFamily="2"/>
                <a:cs typeface="Arial Unicode MS" pitchFamily="2"/>
              </a:rPr>
              <a:t>     - spécialités Tale : (MATHS, PHYSIQUE) ou  (MATHS, SVT)</a:t>
            </a:r>
          </a:p>
          <a:p>
            <a:pPr defTabSz="829544" hangingPunct="0">
              <a:buClrTx/>
            </a:pPr>
            <a:r>
              <a:rPr lang="fr-FR" sz="2177" kern="1200" dirty="0">
                <a:solidFill>
                  <a:srgbClr val="006600"/>
                </a:solidFill>
                <a:latin typeface="Arial" pitchFamily="18"/>
                <a:ea typeface="Arial Unicode MS" pitchFamily="2"/>
                <a:cs typeface="Arial Unicode MS" pitchFamily="2"/>
              </a:rPr>
              <a:t>				     ou  (PHYSIQUE, SVT + option maths </a:t>
            </a:r>
            <a:r>
              <a:rPr lang="fr-FR" sz="2177" kern="1200" dirty="0" err="1">
                <a:solidFill>
                  <a:srgbClr val="006600"/>
                </a:solidFill>
                <a:latin typeface="Arial" pitchFamily="18"/>
                <a:ea typeface="Arial Unicode MS" pitchFamily="2"/>
                <a:cs typeface="Arial Unicode MS" pitchFamily="2"/>
              </a:rPr>
              <a:t>compl</a:t>
            </a:r>
            <a:r>
              <a:rPr lang="fr-FR" sz="2177" kern="1200" dirty="0">
                <a:solidFill>
                  <a:srgbClr val="006600"/>
                </a:solidFill>
                <a:latin typeface="Arial" pitchFamily="18"/>
                <a:ea typeface="Arial Unicode MS" pitchFamily="2"/>
                <a:cs typeface="Arial Unicode MS" pitchFamily="2"/>
              </a:rPr>
              <a:t>.)</a:t>
            </a:r>
          </a:p>
        </p:txBody>
      </p:sp>
      <p:pic>
        <p:nvPicPr>
          <p:cNvPr id="6" name="Image 5">
            <a:extLst>
              <a:ext uri="{FF2B5EF4-FFF2-40B4-BE49-F238E27FC236}">
                <a16:creationId xmlns:a16="http://schemas.microsoft.com/office/drawing/2014/main" id="{B704D326-80F3-9096-2775-F66850A2397B}"/>
              </a:ext>
            </a:extLst>
          </p:cNvPr>
          <p:cNvPicPr>
            <a:picLocks noChangeAspect="1"/>
          </p:cNvPicPr>
          <p:nvPr/>
        </p:nvPicPr>
        <p:blipFill>
          <a:blip r:embed="rId3">
            <a:lum/>
            <a:alphaModFix/>
          </a:blip>
          <a:srcRect/>
          <a:stretch>
            <a:fillRect/>
          </a:stretch>
        </p:blipFill>
        <p:spPr>
          <a:xfrm>
            <a:off x="0" y="1044779"/>
            <a:ext cx="1602950" cy="5813221"/>
          </a:xfrm>
          <a:prstGeom prst="rect">
            <a:avLst/>
          </a:prstGeom>
          <a:noFill/>
          <a:ln>
            <a:noFill/>
          </a:ln>
        </p:spPr>
      </p:pic>
      <p:pic>
        <p:nvPicPr>
          <p:cNvPr id="7" name="Image 6">
            <a:extLst>
              <a:ext uri="{FF2B5EF4-FFF2-40B4-BE49-F238E27FC236}">
                <a16:creationId xmlns:a16="http://schemas.microsoft.com/office/drawing/2014/main" id="{A8287B27-760C-4E75-1BA0-ADDA738FF76D}"/>
              </a:ext>
            </a:extLst>
          </p:cNvPr>
          <p:cNvPicPr>
            <a:picLocks noChangeAspect="1"/>
          </p:cNvPicPr>
          <p:nvPr/>
        </p:nvPicPr>
        <p:blipFill>
          <a:blip r:embed="rId4">
            <a:lum/>
            <a:alphaModFix/>
          </a:blip>
          <a:srcRect/>
          <a:stretch>
            <a:fillRect/>
          </a:stretch>
        </p:blipFill>
        <p:spPr>
          <a:xfrm>
            <a:off x="1602950" y="0"/>
            <a:ext cx="8425905" cy="82897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0C661-CC27-20C6-CB17-0ED3322998CA}"/>
              </a:ext>
            </a:extLst>
          </p:cNvPr>
          <p:cNvSpPr txBox="1">
            <a:spLocks noGrp="1"/>
          </p:cNvSpPr>
          <p:nvPr>
            <p:ph type="title" idx="4294967295"/>
          </p:nvPr>
        </p:nvSpPr>
        <p:spPr>
          <a:xfrm>
            <a:off x="2307651" y="939771"/>
            <a:ext cx="8229627" cy="502573"/>
          </a:xfrm>
          <a:solidFill>
            <a:srgbClr val="FFFF99"/>
          </a:solidFill>
        </p:spPr>
        <p:txBody>
          <a:bodyPr>
            <a:spAutoFit/>
          </a:bodyPr>
          <a:lstStyle/>
          <a:p>
            <a:pPr lvl="0"/>
            <a:r>
              <a:rPr lang="fr-FR" sz="3266"/>
              <a:t>CPGE – Examen du dossier Parcoursup</a:t>
            </a:r>
          </a:p>
        </p:txBody>
      </p:sp>
      <p:sp>
        <p:nvSpPr>
          <p:cNvPr id="3" name="ZoneTexte 2">
            <a:extLst>
              <a:ext uri="{FF2B5EF4-FFF2-40B4-BE49-F238E27FC236}">
                <a16:creationId xmlns:a16="http://schemas.microsoft.com/office/drawing/2014/main" id="{4C37131B-CCA6-B8AE-B5BD-12E54CA65079}"/>
              </a:ext>
            </a:extLst>
          </p:cNvPr>
          <p:cNvSpPr txBox="1"/>
          <p:nvPr/>
        </p:nvSpPr>
        <p:spPr>
          <a:xfrm>
            <a:off x="2627539" y="1873948"/>
            <a:ext cx="7608143" cy="4791681"/>
          </a:xfrm>
          <a:prstGeom prst="rect">
            <a:avLst/>
          </a:prstGeom>
          <a:noFill/>
          <a:ln>
            <a:noFill/>
          </a:ln>
        </p:spPr>
        <p:txBody>
          <a:bodyPr vert="horz" wrap="none" lIns="81646" tIns="40823" rIns="81646" bIns="40823" anchorCtr="0" compatLnSpc="0">
            <a:spAutoFit/>
          </a:bodyPr>
          <a:lstStyle/>
          <a:p>
            <a:pPr algn="ctr" defTabSz="829544" hangingPunct="0">
              <a:buClrTx/>
            </a:pPr>
            <a:r>
              <a:rPr lang="fr-FR" sz="1452" kern="1200" dirty="0">
                <a:solidFill>
                  <a:srgbClr val="0000CC"/>
                </a:solidFill>
                <a:latin typeface="Arial" pitchFamily="18"/>
                <a:ea typeface="Arial Unicode MS" pitchFamily="2"/>
                <a:cs typeface="Arial Unicode MS" pitchFamily="2"/>
              </a:rPr>
              <a:t>PCSI : 48 sur 2400 dossiers (→ rang 550)</a:t>
            </a:r>
          </a:p>
          <a:p>
            <a:pPr algn="ctr" defTabSz="829544" hangingPunct="0">
              <a:buClrTx/>
            </a:pPr>
            <a:r>
              <a:rPr lang="fr-FR" sz="1452" kern="1200" dirty="0">
                <a:solidFill>
                  <a:srgbClr val="0000CC"/>
                </a:solidFill>
                <a:latin typeface="Arial" pitchFamily="18"/>
                <a:ea typeface="Arial Unicode MS" pitchFamily="2"/>
                <a:cs typeface="Arial Unicode MS" pitchFamily="2"/>
              </a:rPr>
              <a:t>MPSI : 84 sur 3300 dossiers (→ rang 450)</a:t>
            </a:r>
          </a:p>
          <a:p>
            <a:pPr defTabSz="829544" hangingPunct="0">
              <a:buClrTx/>
            </a:pPr>
            <a:endParaRPr lang="fr-FR" sz="2359" kern="1200" dirty="0">
              <a:solidFill>
                <a:srgbClr val="0000FF"/>
              </a:solidFill>
              <a:latin typeface="Arial" pitchFamily="18"/>
              <a:ea typeface="Arial Unicode MS" pitchFamily="2"/>
              <a:cs typeface="Arial Unicode MS" pitchFamily="2"/>
            </a:endParaRPr>
          </a:p>
          <a:p>
            <a:pPr defTabSz="829544" hangingPunct="0">
              <a:buClrTx/>
            </a:pPr>
            <a:r>
              <a:rPr lang="fr-FR" sz="2359" kern="1200" dirty="0">
                <a:solidFill>
                  <a:srgbClr val="0000FF"/>
                </a:solidFill>
                <a:latin typeface="Arial" pitchFamily="18"/>
                <a:ea typeface="Arial Unicode MS" pitchFamily="2"/>
                <a:cs typeface="Arial Unicode MS" pitchFamily="2"/>
              </a:rPr>
              <a:t>- Tous les dossiers sont traités </a:t>
            </a:r>
            <a:r>
              <a:rPr lang="fr-FR" sz="2359" b="1" kern="1200" dirty="0">
                <a:solidFill>
                  <a:srgbClr val="0000FF"/>
                </a:solidFill>
                <a:latin typeface="Arial" pitchFamily="18"/>
                <a:ea typeface="Arial Unicode MS" pitchFamily="2"/>
                <a:cs typeface="Arial Unicode MS" pitchFamily="2"/>
              </a:rPr>
              <a:t>par des êtres humains</a:t>
            </a:r>
          </a:p>
          <a:p>
            <a:pPr defTabSz="829544" hangingPunct="0">
              <a:buClrTx/>
            </a:pPr>
            <a:endParaRPr lang="fr-FR" sz="2359" kern="1200" dirty="0">
              <a:solidFill>
                <a:srgbClr val="0000FF"/>
              </a:solidFill>
              <a:latin typeface="Arial" pitchFamily="18"/>
              <a:ea typeface="Arial Unicode MS" pitchFamily="2"/>
              <a:cs typeface="Arial Unicode MS" pitchFamily="2"/>
            </a:endParaRPr>
          </a:p>
          <a:p>
            <a:pPr defTabSz="829544" hangingPunct="0">
              <a:buClrTx/>
            </a:pPr>
            <a:r>
              <a:rPr lang="fr-FR" sz="2359" kern="1200" dirty="0">
                <a:solidFill>
                  <a:srgbClr val="006600"/>
                </a:solidFill>
                <a:latin typeface="Arial" pitchFamily="18"/>
                <a:ea typeface="Arial Unicode MS" pitchFamily="2"/>
                <a:cs typeface="Arial Unicode MS" pitchFamily="2"/>
              </a:rPr>
              <a:t>- Fiche avenir </a:t>
            </a:r>
            <a:r>
              <a:rPr lang="fr-FR" sz="1814" kern="1200" dirty="0">
                <a:solidFill>
                  <a:srgbClr val="006600"/>
                </a:solidFill>
                <a:latin typeface="Arial" pitchFamily="18"/>
                <a:ea typeface="Arial Unicode MS" pitchFamily="2"/>
                <a:cs typeface="Arial Unicode MS" pitchFamily="2"/>
              </a:rPr>
              <a:t>(note, </a:t>
            </a:r>
            <a:r>
              <a:rPr lang="fr-FR" sz="2359" b="1" kern="1200" dirty="0">
                <a:solidFill>
                  <a:srgbClr val="006600"/>
                </a:solidFill>
                <a:latin typeface="Arial" pitchFamily="18"/>
                <a:ea typeface="Arial Unicode MS" pitchFamily="2"/>
                <a:cs typeface="Arial Unicode MS" pitchFamily="2"/>
              </a:rPr>
              <a:t>rang</a:t>
            </a:r>
            <a:r>
              <a:rPr lang="fr-FR" sz="1814" b="1" kern="1200" dirty="0">
                <a:solidFill>
                  <a:srgbClr val="006600"/>
                </a:solidFill>
                <a:latin typeface="Arial" pitchFamily="18"/>
                <a:ea typeface="Arial Unicode MS" pitchFamily="2"/>
                <a:cs typeface="Arial Unicode MS" pitchFamily="2"/>
              </a:rPr>
              <a:t>, </a:t>
            </a:r>
            <a:r>
              <a:rPr lang="fr-FR" sz="1814" kern="1200" dirty="0">
                <a:solidFill>
                  <a:srgbClr val="006600"/>
                </a:solidFill>
                <a:latin typeface="Arial" pitchFamily="18"/>
                <a:ea typeface="Arial Unicode MS" pitchFamily="2"/>
                <a:cs typeface="Arial Unicode MS" pitchFamily="2"/>
              </a:rPr>
              <a:t>appréciations)</a:t>
            </a:r>
          </a:p>
          <a:p>
            <a:pPr defTabSz="829544" hangingPunct="0">
              <a:buClrTx/>
            </a:pPr>
            <a:r>
              <a:rPr lang="fr-FR" sz="2359" kern="1200" dirty="0">
                <a:solidFill>
                  <a:srgbClr val="006600"/>
                </a:solidFill>
                <a:latin typeface="Arial" pitchFamily="18"/>
                <a:ea typeface="Arial Unicode MS" pitchFamily="2"/>
                <a:cs typeface="Arial Unicode MS" pitchFamily="2"/>
              </a:rPr>
              <a:t>- Bulletins complets </a:t>
            </a:r>
            <a:r>
              <a:rPr lang="fr-FR" sz="1814" kern="1200" dirty="0">
                <a:solidFill>
                  <a:srgbClr val="006600"/>
                </a:solidFill>
                <a:latin typeface="Arial" pitchFamily="18"/>
                <a:ea typeface="Arial Unicode MS" pitchFamily="2"/>
                <a:cs typeface="Arial Unicode MS" pitchFamily="2"/>
              </a:rPr>
              <a:t>1ère et Terminale (appréciations)</a:t>
            </a:r>
          </a:p>
          <a:p>
            <a:pPr defTabSz="829544" hangingPunct="0">
              <a:buClrTx/>
            </a:pPr>
            <a:endParaRPr lang="fr-FR" sz="2359" kern="1200" dirty="0">
              <a:solidFill>
                <a:srgbClr val="0000FF"/>
              </a:solidFill>
              <a:latin typeface="Arial" pitchFamily="18"/>
              <a:ea typeface="Arial Unicode MS" pitchFamily="2"/>
              <a:cs typeface="Arial Unicode MS" pitchFamily="2"/>
            </a:endParaRPr>
          </a:p>
          <a:p>
            <a:pPr defTabSz="829544" hangingPunct="0">
              <a:buClrTx/>
            </a:pPr>
            <a:r>
              <a:rPr lang="fr-FR" sz="2359" kern="1200" dirty="0">
                <a:solidFill>
                  <a:srgbClr val="0000FF"/>
                </a:solidFill>
                <a:latin typeface="Arial" pitchFamily="18"/>
                <a:ea typeface="Arial Unicode MS" pitchFamily="2"/>
                <a:cs typeface="Arial Unicode MS" pitchFamily="2"/>
              </a:rPr>
              <a:t>- Signaler le passage de </a:t>
            </a:r>
            <a:r>
              <a:rPr lang="fr-FR" sz="2359" b="1" kern="1200" dirty="0">
                <a:solidFill>
                  <a:srgbClr val="0000FF"/>
                </a:solidFill>
                <a:latin typeface="Arial" pitchFamily="18"/>
                <a:ea typeface="Arial Unicode MS" pitchFamily="2"/>
                <a:cs typeface="Arial Unicode MS" pitchFamily="2"/>
              </a:rPr>
              <a:t>concours</a:t>
            </a:r>
            <a:r>
              <a:rPr lang="fr-FR" sz="2359" kern="1200" dirty="0">
                <a:solidFill>
                  <a:srgbClr val="0000FF"/>
                </a:solidFill>
                <a:latin typeface="Arial" pitchFamily="18"/>
                <a:ea typeface="Arial Unicode MS" pitchFamily="2"/>
                <a:cs typeface="Arial Unicode MS" pitchFamily="2"/>
              </a:rPr>
              <a:t> </a:t>
            </a:r>
            <a:r>
              <a:rPr lang="fr-FR" sz="1814" kern="1200" dirty="0">
                <a:solidFill>
                  <a:srgbClr val="0000FF"/>
                </a:solidFill>
                <a:latin typeface="Arial" pitchFamily="18"/>
                <a:ea typeface="Arial Unicode MS" pitchFamily="2"/>
                <a:cs typeface="Arial Unicode MS" pitchFamily="2"/>
              </a:rPr>
              <a:t>(Kangourou, Olympiades)</a:t>
            </a:r>
          </a:p>
          <a:p>
            <a:pPr defTabSz="829544" hangingPunct="0">
              <a:buClrTx/>
            </a:pPr>
            <a:r>
              <a:rPr lang="fr-FR" sz="1814" kern="1200" dirty="0">
                <a:solidFill>
                  <a:srgbClr val="0000FF"/>
                </a:solidFill>
                <a:latin typeface="Arial" pitchFamily="18"/>
                <a:ea typeface="Arial Unicode MS" pitchFamily="2"/>
                <a:cs typeface="Arial Unicode MS" pitchFamily="2"/>
              </a:rPr>
              <a:t>	(→ à insérer dans onglet « scolarité » du dossier </a:t>
            </a:r>
            <a:r>
              <a:rPr lang="fr-FR" sz="1814" kern="1200" dirty="0" err="1">
                <a:solidFill>
                  <a:srgbClr val="0000FF"/>
                </a:solidFill>
                <a:latin typeface="Arial" pitchFamily="18"/>
                <a:ea typeface="Arial Unicode MS" pitchFamily="2"/>
                <a:cs typeface="Arial Unicode MS" pitchFamily="2"/>
              </a:rPr>
              <a:t>parcoursup</a:t>
            </a:r>
            <a:r>
              <a:rPr lang="fr-FR" sz="1814" kern="1200" dirty="0">
                <a:solidFill>
                  <a:srgbClr val="0000FF"/>
                </a:solidFill>
                <a:latin typeface="Arial" pitchFamily="18"/>
                <a:ea typeface="Arial Unicode MS" pitchFamily="2"/>
                <a:cs typeface="Arial Unicode MS" pitchFamily="2"/>
              </a:rPr>
              <a:t>)</a:t>
            </a:r>
          </a:p>
          <a:p>
            <a:pPr defTabSz="829544" hangingPunct="0">
              <a:buClrTx/>
            </a:pPr>
            <a:endParaRPr lang="fr-FR" sz="2359" kern="1200" dirty="0">
              <a:solidFill>
                <a:srgbClr val="0000FF"/>
              </a:solidFill>
              <a:latin typeface="Arial" pitchFamily="18"/>
              <a:ea typeface="Arial Unicode MS" pitchFamily="2"/>
              <a:cs typeface="Arial Unicode MS" pitchFamily="2"/>
            </a:endParaRPr>
          </a:p>
          <a:p>
            <a:pPr defTabSz="829544" hangingPunct="0">
              <a:buClrTx/>
            </a:pPr>
            <a:r>
              <a:rPr lang="fr-FR" sz="2359" kern="1200" dirty="0">
                <a:solidFill>
                  <a:srgbClr val="006600"/>
                </a:solidFill>
                <a:latin typeface="Arial" pitchFamily="18"/>
                <a:ea typeface="Arial Unicode MS" pitchFamily="2"/>
                <a:cs typeface="Arial Unicode MS" pitchFamily="2"/>
              </a:rPr>
              <a:t>- Lettre de motivation : </a:t>
            </a:r>
            <a:r>
              <a:rPr lang="fr-FR" sz="2359" u="sng" kern="1200" dirty="0">
                <a:solidFill>
                  <a:srgbClr val="006600"/>
                </a:solidFill>
                <a:latin typeface="Arial" pitchFamily="18"/>
                <a:ea typeface="Arial Unicode MS" pitchFamily="2"/>
                <a:cs typeface="Arial Unicode MS" pitchFamily="2"/>
              </a:rPr>
              <a:t>lue « vite fait »</a:t>
            </a:r>
          </a:p>
          <a:p>
            <a:pPr defTabSz="829544" hangingPunct="0">
              <a:buClrTx/>
            </a:pPr>
            <a:r>
              <a:rPr lang="fr-FR" sz="2359" kern="1200" dirty="0">
                <a:solidFill>
                  <a:srgbClr val="006600"/>
                </a:solidFill>
                <a:latin typeface="Arial" pitchFamily="18"/>
                <a:ea typeface="Arial Unicode MS" pitchFamily="2"/>
                <a:cs typeface="Arial Unicode MS" pitchFamily="2"/>
              </a:rPr>
              <a:t>	</a:t>
            </a:r>
            <a:r>
              <a:rPr lang="fr-FR" sz="1814" kern="1200" dirty="0">
                <a:solidFill>
                  <a:srgbClr val="006600"/>
                </a:solidFill>
                <a:latin typeface="Arial" pitchFamily="18"/>
                <a:ea typeface="Arial Unicode MS" pitchFamily="2"/>
                <a:cs typeface="Arial Unicode MS" pitchFamily="2"/>
              </a:rPr>
              <a:t>- activité à haut niveau</a:t>
            </a:r>
          </a:p>
          <a:p>
            <a:pPr defTabSz="829544" hangingPunct="0">
              <a:buClrTx/>
            </a:pPr>
            <a:r>
              <a:rPr lang="fr-FR" sz="1814" kern="1200" dirty="0">
                <a:solidFill>
                  <a:srgbClr val="006600"/>
                </a:solidFill>
                <a:latin typeface="Arial" pitchFamily="18"/>
                <a:ea typeface="Arial Unicode MS" pitchFamily="2"/>
                <a:cs typeface="Arial Unicode MS" pitchFamily="2"/>
              </a:rPr>
              <a:t>	- cours d'approfondissement (clubs maths/physique)</a:t>
            </a:r>
          </a:p>
          <a:p>
            <a:pPr defTabSz="829544" hangingPunct="0">
              <a:buClrTx/>
            </a:pPr>
            <a:r>
              <a:rPr lang="fr-FR" sz="1814" kern="1200" dirty="0">
                <a:solidFill>
                  <a:srgbClr val="006600"/>
                </a:solidFill>
                <a:latin typeface="Arial" pitchFamily="18"/>
                <a:ea typeface="Arial Unicode MS" pitchFamily="2"/>
                <a:cs typeface="Arial Unicode MS" pitchFamily="2"/>
              </a:rPr>
              <a:t>	- le reste nous intéresse nettement moins (voyages, hobbies...)</a:t>
            </a:r>
          </a:p>
        </p:txBody>
      </p:sp>
      <p:pic>
        <p:nvPicPr>
          <p:cNvPr id="4" name="">
            <a:extLst>
              <a:ext uri="{FF2B5EF4-FFF2-40B4-BE49-F238E27FC236}">
                <a16:creationId xmlns:a16="http://schemas.microsoft.com/office/drawing/2014/main" id="{2787253C-E70D-E600-B9D0-9E8527A5C8F1}"/>
              </a:ext>
            </a:extLst>
          </p:cNvPr>
          <p:cNvPicPr>
            <a:picLocks noChangeAspect="1"/>
          </p:cNvPicPr>
          <p:nvPr/>
        </p:nvPicPr>
        <p:blipFill>
          <a:blip r:embed="rId3">
            <a:lum/>
            <a:alphaModFix/>
          </a:blip>
          <a:srcRect/>
          <a:stretch>
            <a:fillRect/>
          </a:stretch>
        </p:blipFill>
        <p:spPr>
          <a:xfrm>
            <a:off x="1602950" y="0"/>
            <a:ext cx="8425905" cy="828977"/>
          </a:xfrm>
          <a:prstGeom prst="rect">
            <a:avLst/>
          </a:prstGeom>
          <a:noFill/>
          <a:ln>
            <a:noFill/>
          </a:ln>
        </p:spPr>
      </p:pic>
      <p:pic>
        <p:nvPicPr>
          <p:cNvPr id="5" name="">
            <a:extLst>
              <a:ext uri="{FF2B5EF4-FFF2-40B4-BE49-F238E27FC236}">
                <a16:creationId xmlns:a16="http://schemas.microsoft.com/office/drawing/2014/main" id="{9737E49E-5B80-31BD-D0F8-8E35CE3420DA}"/>
              </a:ext>
            </a:extLst>
          </p:cNvPr>
          <p:cNvPicPr>
            <a:picLocks noChangeAspect="1"/>
          </p:cNvPicPr>
          <p:nvPr/>
        </p:nvPicPr>
        <p:blipFill>
          <a:blip r:embed="rId4">
            <a:lum/>
            <a:alphaModFix/>
          </a:blip>
          <a:srcRect/>
          <a:stretch>
            <a:fillRect/>
          </a:stretch>
        </p:blipFill>
        <p:spPr>
          <a:xfrm>
            <a:off x="0" y="1044779"/>
            <a:ext cx="1602950" cy="581322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g3afc4d4c1f9_0_235"/>
          <p:cNvSpPr/>
          <p:nvPr/>
        </p:nvSpPr>
        <p:spPr>
          <a:xfrm>
            <a:off x="767761" y="836712"/>
            <a:ext cx="10656300" cy="1800000"/>
          </a:xfrm>
          <a:custGeom>
            <a:avLst/>
            <a:gdLst/>
            <a:ahLst/>
            <a:cxnLst/>
            <a:rect l="l" t="t" r="r" b="b"/>
            <a:pathLst>
              <a:path w="120000" h="120000" extrusionOk="0">
                <a:moveTo>
                  <a:pt x="4504" y="0"/>
                </a:moveTo>
                <a:cubicBezTo>
                  <a:pt x="4503" y="0"/>
                  <a:pt x="4503" y="0"/>
                  <a:pt x="4503" y="1"/>
                </a:cubicBezTo>
                <a:lnTo>
                  <a:pt x="0" y="100000"/>
                </a:lnTo>
                <a:cubicBezTo>
                  <a:pt x="0" y="100001"/>
                  <a:pt x="0" y="100001"/>
                  <a:pt x="1" y="100001"/>
                </a:cubicBezTo>
                <a:lnTo>
                  <a:pt x="115496" y="120000"/>
                </a:lnTo>
                <a:cubicBezTo>
                  <a:pt x="115497" y="120000"/>
                  <a:pt x="115497" y="120000"/>
                  <a:pt x="115497" y="119999"/>
                </a:cubicBezTo>
                <a:lnTo>
                  <a:pt x="120000" y="20000"/>
                </a:lnTo>
                <a:cubicBezTo>
                  <a:pt x="120000" y="19999"/>
                  <a:pt x="120000" y="19999"/>
                  <a:pt x="119999" y="19999"/>
                </a:cubicBezTo>
                <a:close/>
              </a:path>
            </a:pathLst>
          </a:custGeom>
          <a:noFill/>
          <a:ln>
            <a:noFill/>
          </a:ln>
        </p:spPr>
        <p:txBody>
          <a:bodyPr spcFirstLastPara="1" wrap="square" lIns="90000" tIns="44975" rIns="90000" bIns="44975" anchor="ctr" anchorCtr="1">
            <a:noAutofit/>
          </a:bodyPr>
          <a:lstStyle/>
          <a:p>
            <a:pPr marL="0" marR="0" lvl="0" indent="0" algn="ctr" rtl="0">
              <a:spcBef>
                <a:spcPts val="0"/>
              </a:spcBef>
              <a:spcAft>
                <a:spcPts val="0"/>
              </a:spcAft>
              <a:buNone/>
            </a:pPr>
            <a:r>
              <a:rPr lang="fr-FR" sz="8000" b="1" i="0" u="none" strike="noStrike" cap="none">
                <a:solidFill>
                  <a:srgbClr val="B6D053"/>
                </a:solidFill>
                <a:latin typeface="Calibri"/>
                <a:ea typeface="Calibri"/>
                <a:cs typeface="Calibri"/>
                <a:sym typeface="Calibri"/>
              </a:rPr>
              <a:t>Math sup</a:t>
            </a:r>
            <a:endParaRPr sz="8000" b="1" i="0" u="none" strike="noStrike" cap="none">
              <a:solidFill>
                <a:srgbClr val="B6D053"/>
              </a:solidFill>
              <a:latin typeface="Calibri"/>
              <a:ea typeface="Calibri"/>
              <a:cs typeface="Calibri"/>
              <a:sym typeface="Calibri"/>
            </a:endParaRPr>
          </a:p>
          <a:p>
            <a:pPr marL="0" marR="0" lvl="0" indent="0" algn="ctr" rtl="0">
              <a:lnSpc>
                <a:spcPct val="100000"/>
              </a:lnSpc>
              <a:spcBef>
                <a:spcPts val="0"/>
              </a:spcBef>
              <a:spcAft>
                <a:spcPts val="0"/>
              </a:spcAft>
              <a:buClr>
                <a:srgbClr val="B6D053"/>
              </a:buClr>
              <a:buSzPts val="8000"/>
              <a:buFont typeface="Calibri"/>
              <a:buNone/>
            </a:pPr>
            <a:r>
              <a:rPr lang="fr-FR" sz="8000" b="1" i="0" u="none" strike="noStrike" cap="none">
                <a:solidFill>
                  <a:srgbClr val="B6D053"/>
                </a:solidFill>
                <a:latin typeface="Calibri"/>
                <a:ea typeface="Calibri"/>
                <a:cs typeface="Calibri"/>
                <a:sym typeface="Calibri"/>
              </a:rPr>
              <a:t>CPGE PTSI/PT</a:t>
            </a:r>
            <a:endParaRPr/>
          </a:p>
        </p:txBody>
      </p:sp>
      <p:pic>
        <p:nvPicPr>
          <p:cNvPr id="1012" name="Google Shape;1012;g3afc4d4c1f9_0_235"/>
          <p:cNvPicPr preferRelativeResize="0"/>
          <p:nvPr/>
        </p:nvPicPr>
        <p:blipFill rotWithShape="1">
          <a:blip r:embed="rId3">
            <a:alphaModFix/>
          </a:blip>
          <a:srcRect/>
          <a:stretch/>
        </p:blipFill>
        <p:spPr>
          <a:xfrm>
            <a:off x="5610505" y="2996952"/>
            <a:ext cx="4742295" cy="3556723"/>
          </a:xfrm>
          <a:prstGeom prst="rect">
            <a:avLst/>
          </a:prstGeom>
          <a:noFill/>
          <a:ln>
            <a:noFill/>
          </a:ln>
        </p:spPr>
      </p:pic>
      <p:pic>
        <p:nvPicPr>
          <p:cNvPr id="1013" name="Google Shape;1013;g3afc4d4c1f9_0_235"/>
          <p:cNvPicPr preferRelativeResize="0"/>
          <p:nvPr/>
        </p:nvPicPr>
        <p:blipFill rotWithShape="1">
          <a:blip r:embed="rId4">
            <a:alphaModFix/>
          </a:blip>
          <a:srcRect/>
          <a:stretch/>
        </p:blipFill>
        <p:spPr>
          <a:xfrm>
            <a:off x="399208" y="5136375"/>
            <a:ext cx="2850194" cy="1603234"/>
          </a:xfrm>
          <a:prstGeom prst="rect">
            <a:avLst/>
          </a:prstGeom>
          <a:noFill/>
          <a:ln>
            <a:noFill/>
          </a:ln>
        </p:spPr>
      </p:pic>
      <p:sp>
        <p:nvSpPr>
          <p:cNvPr id="1014" name="Google Shape;1014;g3afc4d4c1f9_0_235"/>
          <p:cNvSpPr txBox="1"/>
          <p:nvPr/>
        </p:nvSpPr>
        <p:spPr>
          <a:xfrm>
            <a:off x="0" y="3089219"/>
            <a:ext cx="5610300" cy="1231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i="0" u="none" strike="noStrike" cap="none">
                <a:solidFill>
                  <a:schemeClr val="dk2"/>
                </a:solidFill>
                <a:latin typeface="Calibri"/>
                <a:ea typeface="Calibri"/>
                <a:cs typeface="Calibri"/>
                <a:sym typeface="Calibri"/>
              </a:rPr>
              <a:t>Laurent Maghdissian</a:t>
            </a:r>
            <a:endParaRPr/>
          </a:p>
          <a:p>
            <a:pPr marL="285750" marR="0" lvl="0" indent="-285750" algn="l" rtl="0">
              <a:spcBef>
                <a:spcPts val="0"/>
              </a:spcBef>
              <a:spcAft>
                <a:spcPts val="0"/>
              </a:spcAft>
              <a:buClr>
                <a:schemeClr val="dk2"/>
              </a:buClr>
              <a:buSzPts val="1800"/>
              <a:buFont typeface="Arial"/>
              <a:buChar char="•"/>
            </a:pPr>
            <a:r>
              <a:rPr lang="fr-FR" sz="1800">
                <a:solidFill>
                  <a:schemeClr val="dk2"/>
                </a:solidFill>
                <a:latin typeface="Calibri"/>
                <a:ea typeface="Calibri"/>
                <a:cs typeface="Calibri"/>
                <a:sym typeface="Calibri"/>
              </a:rPr>
              <a:t>Prof/Ingénieur en Sciences de l’Ingénieur</a:t>
            </a:r>
            <a:endParaRPr/>
          </a:p>
          <a:p>
            <a:pPr marL="285750" marR="0" lvl="0" indent="-285750" algn="l" rtl="0">
              <a:spcBef>
                <a:spcPts val="0"/>
              </a:spcBef>
              <a:spcAft>
                <a:spcPts val="0"/>
              </a:spcAft>
              <a:buClr>
                <a:schemeClr val="dk2"/>
              </a:buClr>
              <a:buSzPts val="1800"/>
              <a:buFont typeface="Arial"/>
              <a:buChar char="•"/>
            </a:pPr>
            <a:r>
              <a:rPr lang="fr-FR" sz="1800">
                <a:solidFill>
                  <a:schemeClr val="dk2"/>
                </a:solidFill>
                <a:latin typeface="Calibri"/>
                <a:ea typeface="Calibri"/>
                <a:cs typeface="Calibri"/>
                <a:sym typeface="Calibri"/>
              </a:rPr>
              <a:t>Maitre de conférences de l’Ecole des Ponts et Chaussées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g3afc4d4c1f9_0_244"/>
          <p:cNvSpPr txBox="1">
            <a:spLocks noGrp="1"/>
          </p:cNvSpPr>
          <p:nvPr>
            <p:ph type="title" idx="4294967295"/>
          </p:nvPr>
        </p:nvSpPr>
        <p:spPr>
          <a:xfrm>
            <a:off x="143339" y="575749"/>
            <a:ext cx="3058800" cy="5616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AECF00"/>
              </a:buClr>
              <a:buSzPct val="90909"/>
              <a:buFont typeface="Trebuchet MS"/>
              <a:buNone/>
            </a:pPr>
            <a:r>
              <a:rPr lang="fr-FR">
                <a:solidFill>
                  <a:srgbClr val="AECF00"/>
                </a:solidFill>
              </a:rPr>
              <a:t>Sommaire</a:t>
            </a:r>
            <a:endParaRPr b="1">
              <a:solidFill>
                <a:srgbClr val="AECF00"/>
              </a:solidFill>
            </a:endParaRPr>
          </a:p>
        </p:txBody>
      </p:sp>
      <p:sp>
        <p:nvSpPr>
          <p:cNvPr id="1021" name="Google Shape;1021;g3afc4d4c1f9_0_244"/>
          <p:cNvSpPr txBox="1"/>
          <p:nvPr/>
        </p:nvSpPr>
        <p:spPr>
          <a:xfrm>
            <a:off x="515513" y="6356515"/>
            <a:ext cx="2844300" cy="364800"/>
          </a:xfrm>
          <a:prstGeom prst="rect">
            <a:avLst/>
          </a:prstGeom>
          <a:noFill/>
          <a:ln>
            <a:noFill/>
          </a:ln>
        </p:spPr>
        <p:txBody>
          <a:bodyPr spcFirstLastPara="1" wrap="square" lIns="90000" tIns="44975" rIns="90000" bIns="44975" anchor="t" anchorCtr="0">
            <a:noAutofit/>
          </a:bodyPr>
          <a:lstStyle/>
          <a:p>
            <a:pPr marL="0" marR="0" lvl="0" indent="0" algn="l" rtl="0">
              <a:lnSpc>
                <a:spcPct val="100000"/>
              </a:lnSpc>
              <a:spcBef>
                <a:spcPts val="0"/>
              </a:spcBef>
              <a:spcAft>
                <a:spcPts val="0"/>
              </a:spcAft>
              <a:buClr>
                <a:srgbClr val="AECF00"/>
              </a:buClr>
              <a:buSzPts val="1800"/>
              <a:buFont typeface="Calibri"/>
              <a:buNone/>
            </a:pPr>
            <a:r>
              <a:rPr lang="fr-FR" sz="1800" b="0" i="1" u="none" strike="noStrike" cap="none">
                <a:solidFill>
                  <a:srgbClr val="AECF00"/>
                </a:solidFill>
                <a:latin typeface="Calibri"/>
                <a:ea typeface="Calibri"/>
                <a:cs typeface="Calibri"/>
                <a:sym typeface="Calibri"/>
              </a:rPr>
              <a:t>PTSI/PT</a:t>
            </a:r>
            <a:r>
              <a:rPr lang="fr-FR" sz="1800" b="0" i="0" u="none" strike="noStrike" cap="none">
                <a:solidFill>
                  <a:srgbClr val="000000"/>
                </a:solidFill>
                <a:latin typeface="Calibri"/>
                <a:ea typeface="Calibri"/>
                <a:cs typeface="Calibri"/>
                <a:sym typeface="Calibri"/>
              </a:rPr>
              <a:t>	</a:t>
            </a:r>
            <a:endParaRPr/>
          </a:p>
        </p:txBody>
      </p:sp>
      <p:pic>
        <p:nvPicPr>
          <p:cNvPr id="1022" name="Google Shape;1022;g3afc4d4c1f9_0_244"/>
          <p:cNvPicPr preferRelativeResize="0"/>
          <p:nvPr/>
        </p:nvPicPr>
        <p:blipFill rotWithShape="1">
          <a:blip r:embed="rId3">
            <a:alphaModFix/>
          </a:blip>
          <a:srcRect/>
          <a:stretch/>
        </p:blipFill>
        <p:spPr>
          <a:xfrm>
            <a:off x="9648395" y="5939851"/>
            <a:ext cx="1907704" cy="918149"/>
          </a:xfrm>
          <a:prstGeom prst="rect">
            <a:avLst/>
          </a:prstGeom>
          <a:noFill/>
          <a:ln>
            <a:noFill/>
          </a:ln>
        </p:spPr>
      </p:pic>
      <p:sp>
        <p:nvSpPr>
          <p:cNvPr id="1023" name="Google Shape;1023;g3afc4d4c1f9_0_244"/>
          <p:cNvSpPr txBox="1"/>
          <p:nvPr/>
        </p:nvSpPr>
        <p:spPr>
          <a:xfrm>
            <a:off x="1937752" y="1985819"/>
            <a:ext cx="9494700" cy="19395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4000"/>
              <a:buFont typeface="Trebuchet MS"/>
              <a:buAutoNum type="arabicPeriod"/>
            </a:pPr>
            <a:r>
              <a:rPr lang="fr-FR" sz="4000">
                <a:solidFill>
                  <a:schemeClr val="dk1"/>
                </a:solidFill>
                <a:latin typeface="Arial"/>
                <a:ea typeface="Arial"/>
                <a:cs typeface="Arial"/>
                <a:sym typeface="Arial"/>
              </a:rPr>
              <a:t>La PTSI en résumé</a:t>
            </a:r>
            <a:endParaRPr/>
          </a:p>
          <a:p>
            <a:pPr marL="342900" marR="0" lvl="0" indent="-342900" algn="l" rtl="0">
              <a:spcBef>
                <a:spcPts val="0"/>
              </a:spcBef>
              <a:spcAft>
                <a:spcPts val="0"/>
              </a:spcAft>
              <a:buClr>
                <a:schemeClr val="dk1"/>
              </a:buClr>
              <a:buSzPts val="4000"/>
              <a:buFont typeface="Trebuchet MS"/>
              <a:buAutoNum type="arabicPeriod"/>
            </a:pPr>
            <a:r>
              <a:rPr lang="fr-FR" sz="4000">
                <a:solidFill>
                  <a:schemeClr val="dk1"/>
                </a:solidFill>
                <a:latin typeface="Arial"/>
                <a:ea typeface="Arial"/>
                <a:cs typeface="Arial"/>
                <a:sym typeface="Arial"/>
              </a:rPr>
              <a:t>La PTSI à Vilgé</a:t>
            </a:r>
            <a:endParaRPr/>
          </a:p>
          <a:p>
            <a:pPr marL="342900" marR="0" lvl="0" indent="-342900" algn="l" rtl="0">
              <a:spcBef>
                <a:spcPts val="0"/>
              </a:spcBef>
              <a:spcAft>
                <a:spcPts val="0"/>
              </a:spcAft>
              <a:buClr>
                <a:schemeClr val="dk1"/>
              </a:buClr>
              <a:buSzPts val="4000"/>
              <a:buFont typeface="Trebuchet MS"/>
              <a:buAutoNum type="arabicPeriod"/>
            </a:pPr>
            <a:r>
              <a:rPr lang="fr-FR" sz="4000">
                <a:solidFill>
                  <a:schemeClr val="dk1"/>
                </a:solidFill>
                <a:latin typeface="Arial"/>
                <a:ea typeface="Arial"/>
                <a:cs typeface="Arial"/>
                <a:sym typeface="Arial"/>
              </a:rPr>
              <a:t>Nos critères de recrutement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Enseignements de Spécialité</a:t>
            </a:r>
            <a:endParaRPr/>
          </a:p>
        </p:txBody>
      </p:sp>
      <p:sp>
        <p:nvSpPr>
          <p:cNvPr id="271" name="Google Shape;271;p5"/>
          <p:cNvSpPr txBox="1"/>
          <p:nvPr/>
        </p:nvSpPr>
        <p:spPr>
          <a:xfrm>
            <a:off x="1447137" y="1422689"/>
            <a:ext cx="31821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1</a:t>
            </a:r>
            <a:r>
              <a:rPr lang="fr-FR" sz="1800" baseline="30000">
                <a:solidFill>
                  <a:schemeClr val="dk1"/>
                </a:solidFill>
                <a:latin typeface="Calibri"/>
                <a:ea typeface="Calibri"/>
                <a:cs typeface="Calibri"/>
                <a:sym typeface="Calibri"/>
              </a:rPr>
              <a:t>ère</a:t>
            </a:r>
            <a:r>
              <a:rPr lang="fr-FR" sz="1800">
                <a:solidFill>
                  <a:schemeClr val="dk1"/>
                </a:solidFill>
                <a:latin typeface="Calibri"/>
                <a:ea typeface="Calibri"/>
                <a:cs typeface="Calibri"/>
                <a:sym typeface="Calibri"/>
              </a:rPr>
              <a:t> : 3 EDS 🡺 Terminale 2 : EDS</a:t>
            </a:r>
            <a:endParaRPr sz="1800">
              <a:solidFill>
                <a:schemeClr val="dk1"/>
              </a:solidFill>
              <a:latin typeface="Calibri"/>
              <a:ea typeface="Calibri"/>
              <a:cs typeface="Calibri"/>
              <a:sym typeface="Calibri"/>
            </a:endParaRPr>
          </a:p>
        </p:txBody>
      </p:sp>
      <p:sp>
        <p:nvSpPr>
          <p:cNvPr id="272" name="Google Shape;272;p5"/>
          <p:cNvSpPr txBox="1"/>
          <p:nvPr/>
        </p:nvSpPr>
        <p:spPr>
          <a:xfrm rot="-5400000">
            <a:off x="859" y="3888753"/>
            <a:ext cx="5229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a:solidFill>
                  <a:schemeClr val="dk1"/>
                </a:solidFill>
                <a:latin typeface="Calibri"/>
                <a:ea typeface="Calibri"/>
                <a:cs typeface="Calibri"/>
                <a:sym typeface="Calibri"/>
              </a:rPr>
              <a:t>Effectifs</a:t>
            </a:r>
            <a:endParaRPr/>
          </a:p>
        </p:txBody>
      </p:sp>
      <p:sp>
        <p:nvSpPr>
          <p:cNvPr id="273" name="Google Shape;273;p5"/>
          <p:cNvSpPr txBox="1"/>
          <p:nvPr/>
        </p:nvSpPr>
        <p:spPr>
          <a:xfrm rot="-5400000">
            <a:off x="6167334" y="4126700"/>
            <a:ext cx="5229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800">
                <a:solidFill>
                  <a:schemeClr val="dk1"/>
                </a:solidFill>
                <a:latin typeface="Calibri"/>
                <a:ea typeface="Calibri"/>
                <a:cs typeface="Calibri"/>
                <a:sym typeface="Calibri"/>
              </a:rPr>
              <a:t>Effectifs</a:t>
            </a:r>
            <a:endParaRPr/>
          </a:p>
        </p:txBody>
      </p:sp>
      <p:pic>
        <p:nvPicPr>
          <p:cNvPr id="274" name="Google Shape;274;p5"/>
          <p:cNvPicPr preferRelativeResize="0"/>
          <p:nvPr/>
        </p:nvPicPr>
        <p:blipFill rotWithShape="1">
          <a:blip r:embed="rId3">
            <a:alphaModFix/>
          </a:blip>
          <a:srcRect t="49842"/>
          <a:stretch/>
        </p:blipFill>
        <p:spPr>
          <a:xfrm>
            <a:off x="370000" y="1966750"/>
            <a:ext cx="11340301" cy="40485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g3afc4d4c1f9_0_252"/>
          <p:cNvSpPr txBox="1">
            <a:spLocks noGrp="1"/>
          </p:cNvSpPr>
          <p:nvPr>
            <p:ph type="title" idx="4294967295"/>
          </p:nvPr>
        </p:nvSpPr>
        <p:spPr>
          <a:xfrm>
            <a:off x="143339" y="575749"/>
            <a:ext cx="11329200" cy="5616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ct val="90909"/>
              <a:buFont typeface="Trebuchet MS"/>
              <a:buNone/>
            </a:pPr>
            <a:r>
              <a:rPr lang="fr-FR">
                <a:solidFill>
                  <a:schemeClr val="accent1"/>
                </a:solidFill>
              </a:rPr>
              <a:t>1- </a:t>
            </a:r>
            <a:r>
              <a:rPr lang="fr-FR" b="1">
                <a:solidFill>
                  <a:schemeClr val="accent1"/>
                </a:solidFill>
              </a:rPr>
              <a:t>La PTSI en résumé</a:t>
            </a:r>
            <a:endParaRPr/>
          </a:p>
        </p:txBody>
      </p:sp>
      <p:sp>
        <p:nvSpPr>
          <p:cNvPr id="1030" name="Google Shape;1030;g3afc4d4c1f9_0_252"/>
          <p:cNvSpPr txBox="1"/>
          <p:nvPr/>
        </p:nvSpPr>
        <p:spPr>
          <a:xfrm>
            <a:off x="515513" y="6356515"/>
            <a:ext cx="2844300" cy="364800"/>
          </a:xfrm>
          <a:prstGeom prst="rect">
            <a:avLst/>
          </a:prstGeom>
          <a:noFill/>
          <a:ln>
            <a:noFill/>
          </a:ln>
        </p:spPr>
        <p:txBody>
          <a:bodyPr spcFirstLastPara="1" wrap="square" lIns="90000" tIns="44975" rIns="90000" bIns="44975" anchor="t" anchorCtr="0">
            <a:noAutofit/>
          </a:bodyPr>
          <a:lstStyle/>
          <a:p>
            <a:pPr marL="0" marR="0" lvl="0" indent="0" algn="l" rtl="0">
              <a:lnSpc>
                <a:spcPct val="100000"/>
              </a:lnSpc>
              <a:spcBef>
                <a:spcPts val="0"/>
              </a:spcBef>
              <a:spcAft>
                <a:spcPts val="0"/>
              </a:spcAft>
              <a:buClr>
                <a:srgbClr val="AECF00"/>
              </a:buClr>
              <a:buSzPts val="1800"/>
              <a:buFont typeface="Calibri"/>
              <a:buNone/>
            </a:pPr>
            <a:r>
              <a:rPr lang="fr-FR" sz="1800" b="0" i="1" u="none" strike="noStrike" cap="none">
                <a:solidFill>
                  <a:srgbClr val="AECF00"/>
                </a:solidFill>
                <a:latin typeface="Calibri"/>
                <a:ea typeface="Calibri"/>
                <a:cs typeface="Calibri"/>
                <a:sym typeface="Calibri"/>
              </a:rPr>
              <a:t>PTSI/PT</a:t>
            </a:r>
            <a:r>
              <a:rPr lang="fr-FR" sz="1800" b="0" i="0" u="none" strike="noStrike" cap="none">
                <a:solidFill>
                  <a:srgbClr val="000000"/>
                </a:solidFill>
                <a:latin typeface="Calibri"/>
                <a:ea typeface="Calibri"/>
                <a:cs typeface="Calibri"/>
                <a:sym typeface="Calibri"/>
              </a:rPr>
              <a:t>	</a:t>
            </a:r>
            <a:endParaRPr/>
          </a:p>
        </p:txBody>
      </p:sp>
      <p:pic>
        <p:nvPicPr>
          <p:cNvPr id="1031" name="Google Shape;1031;g3afc4d4c1f9_0_252"/>
          <p:cNvPicPr preferRelativeResize="0"/>
          <p:nvPr/>
        </p:nvPicPr>
        <p:blipFill rotWithShape="1">
          <a:blip r:embed="rId3">
            <a:alphaModFix/>
          </a:blip>
          <a:srcRect/>
          <a:stretch/>
        </p:blipFill>
        <p:spPr>
          <a:xfrm>
            <a:off x="9648395" y="5939851"/>
            <a:ext cx="1907704" cy="918149"/>
          </a:xfrm>
          <a:prstGeom prst="rect">
            <a:avLst/>
          </a:prstGeom>
          <a:noFill/>
          <a:ln>
            <a:noFill/>
          </a:ln>
        </p:spPr>
      </p:pic>
      <p:pic>
        <p:nvPicPr>
          <p:cNvPr id="1032" name="Google Shape;1032;g3afc4d4c1f9_0_252"/>
          <p:cNvPicPr preferRelativeResize="0"/>
          <p:nvPr/>
        </p:nvPicPr>
        <p:blipFill rotWithShape="1">
          <a:blip r:embed="rId4">
            <a:alphaModFix/>
          </a:blip>
          <a:srcRect l="15775"/>
          <a:stretch/>
        </p:blipFill>
        <p:spPr>
          <a:xfrm>
            <a:off x="31131" y="1353159"/>
            <a:ext cx="6899226" cy="4095696"/>
          </a:xfrm>
          <a:prstGeom prst="rect">
            <a:avLst/>
          </a:prstGeom>
          <a:noFill/>
          <a:ln>
            <a:noFill/>
          </a:ln>
        </p:spPr>
      </p:pic>
      <p:pic>
        <p:nvPicPr>
          <p:cNvPr id="1033" name="Google Shape;1033;g3afc4d4c1f9_0_252" descr="undefined"/>
          <p:cNvPicPr preferRelativeResize="0"/>
          <p:nvPr/>
        </p:nvPicPr>
        <p:blipFill rotWithShape="1">
          <a:blip r:embed="rId5">
            <a:alphaModFix/>
          </a:blip>
          <a:srcRect/>
          <a:stretch/>
        </p:blipFill>
        <p:spPr>
          <a:xfrm>
            <a:off x="2107240" y="1353159"/>
            <a:ext cx="6092167" cy="4095696"/>
          </a:xfrm>
          <a:prstGeom prst="rect">
            <a:avLst/>
          </a:prstGeom>
          <a:noFill/>
          <a:ln>
            <a:noFill/>
          </a:ln>
        </p:spPr>
      </p:pic>
      <p:sp>
        <p:nvSpPr>
          <p:cNvPr id="1034" name="Google Shape;1034;g3afc4d4c1f9_0_252"/>
          <p:cNvSpPr txBox="1"/>
          <p:nvPr/>
        </p:nvSpPr>
        <p:spPr>
          <a:xfrm>
            <a:off x="6168684" y="4253435"/>
            <a:ext cx="36348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a:solidFill>
                  <a:srgbClr val="FF0000"/>
                </a:solidFill>
                <a:latin typeface="Arial"/>
                <a:ea typeface="Arial"/>
                <a:cs typeface="Arial"/>
                <a:sym typeface="Arial"/>
              </a:rPr>
              <a:t>123 m</a:t>
            </a:r>
            <a:endParaRPr/>
          </a:p>
          <a:p>
            <a:pPr marL="0" marR="0" lvl="0" indent="0" algn="l" rtl="0">
              <a:spcBef>
                <a:spcPts val="0"/>
              </a:spcBef>
              <a:spcAft>
                <a:spcPts val="0"/>
              </a:spcAft>
              <a:buNone/>
            </a:pPr>
            <a:r>
              <a:rPr lang="fr-FR" sz="3200">
                <a:solidFill>
                  <a:srgbClr val="FF0000"/>
                </a:solidFill>
                <a:latin typeface="Arial"/>
                <a:ea typeface="Arial"/>
                <a:cs typeface="Arial"/>
                <a:sym typeface="Arial"/>
              </a:rPr>
              <a:t>50 tonnes</a:t>
            </a:r>
            <a:endParaRPr/>
          </a:p>
        </p:txBody>
      </p:sp>
      <p:sp>
        <p:nvSpPr>
          <p:cNvPr id="1035" name="Google Shape;1035;g3afc4d4c1f9_0_252"/>
          <p:cNvSpPr txBox="1"/>
          <p:nvPr/>
        </p:nvSpPr>
        <p:spPr>
          <a:xfrm>
            <a:off x="2556740" y="5568971"/>
            <a:ext cx="945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fr-FR" sz="3600" b="0" i="0" u="none" strike="noStrike" cap="none">
                <a:solidFill>
                  <a:srgbClr val="000000"/>
                </a:solidFill>
                <a:latin typeface="Calibri"/>
                <a:ea typeface="Calibri"/>
                <a:cs typeface="Calibri"/>
                <a:sym typeface="Calibri"/>
              </a:rPr>
              <a:t>Equilibre </a:t>
            </a:r>
            <a:r>
              <a:rPr lang="fr-FR" sz="3600" b="1" i="0" u="none" strike="noStrike" cap="none">
                <a:solidFill>
                  <a:srgbClr val="FF0000"/>
                </a:solidFill>
                <a:latin typeface="Calibri"/>
                <a:ea typeface="Calibri"/>
                <a:cs typeface="Calibri"/>
                <a:sym typeface="Calibri"/>
              </a:rPr>
              <a:t>théorique</a:t>
            </a:r>
            <a:r>
              <a:rPr lang="fr-FR" sz="3600" b="0" i="0" u="none" strike="noStrike" cap="none">
                <a:solidFill>
                  <a:srgbClr val="000000"/>
                </a:solidFill>
                <a:latin typeface="Calibri"/>
                <a:ea typeface="Calibri"/>
                <a:cs typeface="Calibri"/>
                <a:sym typeface="Calibri"/>
              </a:rPr>
              <a:t> + </a:t>
            </a:r>
            <a:r>
              <a:rPr lang="fr-FR" sz="3600" b="1" i="0" u="none" strike="noStrike" cap="none">
                <a:solidFill>
                  <a:srgbClr val="FF0000"/>
                </a:solidFill>
                <a:latin typeface="Calibri"/>
                <a:ea typeface="Calibri"/>
                <a:cs typeface="Calibri"/>
                <a:sym typeface="Calibri"/>
              </a:rPr>
              <a:t>concret</a:t>
            </a:r>
            <a:endParaRPr sz="3600" b="1" i="0" u="none" strike="noStrike" cap="none">
              <a:solidFill>
                <a:srgbClr val="FF0000"/>
              </a:solidFill>
              <a:latin typeface="Calibri"/>
              <a:ea typeface="Calibri"/>
              <a:cs typeface="Calibri"/>
              <a:sym typeface="Calibri"/>
            </a:endParaRPr>
          </a:p>
        </p:txBody>
      </p:sp>
      <p:sp>
        <p:nvSpPr>
          <p:cNvPr id="1036" name="Google Shape;1036;g3afc4d4c1f9_0_252"/>
          <p:cNvSpPr/>
          <p:nvPr/>
        </p:nvSpPr>
        <p:spPr>
          <a:xfrm>
            <a:off x="994673" y="5568971"/>
            <a:ext cx="1464000" cy="667500"/>
          </a:xfrm>
          <a:prstGeom prst="stripedRightArrow">
            <a:avLst>
              <a:gd name="adj1" fmla="val 50000"/>
              <a:gd name="adj2" fmla="val 50000"/>
            </a:avLst>
          </a:prstGeom>
          <a:solidFill>
            <a:schemeClr val="accent1"/>
          </a:solidFill>
          <a:ln w="19050" cap="flat" cmpd="sng">
            <a:solidFill>
              <a:srgbClr val="4C57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37" name="Google Shape;1037;g3afc4d4c1f9_0_252" descr="Test d'une pale"/>
          <p:cNvPicPr preferRelativeResize="0"/>
          <p:nvPr/>
        </p:nvPicPr>
        <p:blipFill rotWithShape="1">
          <a:blip r:embed="rId6">
            <a:alphaModFix/>
          </a:blip>
          <a:srcRect/>
          <a:stretch/>
        </p:blipFill>
        <p:spPr>
          <a:xfrm>
            <a:off x="5232564" y="1353160"/>
            <a:ext cx="5219577" cy="42158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graphicFrame>
        <p:nvGraphicFramePr>
          <p:cNvPr id="1043" name="Google Shape;1043;g3afc4d4c1f9_0_265"/>
          <p:cNvGraphicFramePr/>
          <p:nvPr/>
        </p:nvGraphicFramePr>
        <p:xfrm>
          <a:off x="704507" y="2165837"/>
          <a:ext cx="10783025" cy="1828840"/>
        </p:xfrm>
        <a:graphic>
          <a:graphicData uri="http://schemas.openxmlformats.org/drawingml/2006/table">
            <a:tbl>
              <a:tblPr>
                <a:noFill/>
                <a:tableStyleId>{2EFA31B8-9AA8-498A-BB81-51E392CD39EB}</a:tableStyleId>
              </a:tblPr>
              <a:tblGrid>
                <a:gridCol w="2124175">
                  <a:extLst>
                    <a:ext uri="{9D8B030D-6E8A-4147-A177-3AD203B41FA5}">
                      <a16:colId xmlns:a16="http://schemas.microsoft.com/office/drawing/2014/main" val="20000"/>
                    </a:ext>
                  </a:extLst>
                </a:gridCol>
                <a:gridCol w="1721975">
                  <a:extLst>
                    <a:ext uri="{9D8B030D-6E8A-4147-A177-3AD203B41FA5}">
                      <a16:colId xmlns:a16="http://schemas.microsoft.com/office/drawing/2014/main" val="20001"/>
                    </a:ext>
                  </a:extLst>
                </a:gridCol>
                <a:gridCol w="1747100">
                  <a:extLst>
                    <a:ext uri="{9D8B030D-6E8A-4147-A177-3AD203B41FA5}">
                      <a16:colId xmlns:a16="http://schemas.microsoft.com/office/drawing/2014/main" val="20002"/>
                    </a:ext>
                  </a:extLst>
                </a:gridCol>
                <a:gridCol w="1734525">
                  <a:extLst>
                    <a:ext uri="{9D8B030D-6E8A-4147-A177-3AD203B41FA5}">
                      <a16:colId xmlns:a16="http://schemas.microsoft.com/office/drawing/2014/main" val="20003"/>
                    </a:ext>
                  </a:extLst>
                </a:gridCol>
                <a:gridCol w="1721975">
                  <a:extLst>
                    <a:ext uri="{9D8B030D-6E8A-4147-A177-3AD203B41FA5}">
                      <a16:colId xmlns:a16="http://schemas.microsoft.com/office/drawing/2014/main" val="20004"/>
                    </a:ext>
                  </a:extLst>
                </a:gridCol>
                <a:gridCol w="1733275">
                  <a:extLst>
                    <a:ext uri="{9D8B030D-6E8A-4147-A177-3AD203B41FA5}">
                      <a16:colId xmlns:a16="http://schemas.microsoft.com/office/drawing/2014/main" val="20005"/>
                    </a:ext>
                  </a:extLst>
                </a:gridCol>
              </a:tblGrid>
              <a:tr h="366125">
                <a:tc>
                  <a:txBody>
                    <a:bodyPr/>
                    <a:lstStyle/>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3333FF"/>
                        </a:buClr>
                        <a:buSzPts val="2000"/>
                        <a:buFont typeface="Arial"/>
                        <a:buNone/>
                      </a:pPr>
                      <a:r>
                        <a:rPr lang="fr-FR" sz="2000" b="1" i="0" u="none" strike="noStrike" cap="none">
                          <a:solidFill>
                            <a:srgbClr val="3333FF"/>
                          </a:solidFill>
                          <a:latin typeface="Arial"/>
                          <a:ea typeface="Arial"/>
                          <a:cs typeface="Arial"/>
                          <a:sym typeface="Arial"/>
                        </a:rPr>
                        <a:t>PT</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PSI</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PC</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MP</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MPI</a:t>
                      </a:r>
                      <a:endParaRPr/>
                    </a:p>
                  </a:txBody>
                  <a:tcPr marL="91450" marR="91450" marT="45725" marB="45725"/>
                </a:tc>
                <a:extLst>
                  <a:ext uri="{0D108BD9-81ED-4DB2-BD59-A6C34878D82A}">
                    <a16:rowId xmlns:a16="http://schemas.microsoft.com/office/drawing/2014/main" val="10000"/>
                  </a:ext>
                </a:extLst>
              </a:tr>
              <a:tr h="366125">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Maths</a:t>
                      </a:r>
                      <a:endParaRPr/>
                    </a:p>
                  </a:txBody>
                  <a:tcPr marL="91450" marR="91450" marT="45725" marB="45725"/>
                </a:tc>
                <a:tc>
                  <a:txBody>
                    <a:bodyPr/>
                    <a:lstStyle/>
                    <a:p>
                      <a:pPr marL="0" marR="0" lvl="0" indent="0" algn="ctr" rtl="0">
                        <a:lnSpc>
                          <a:spcPct val="100000"/>
                        </a:lnSpc>
                        <a:spcBef>
                          <a:spcPts val="0"/>
                        </a:spcBef>
                        <a:spcAft>
                          <a:spcPts val="0"/>
                        </a:spcAft>
                        <a:buClr>
                          <a:srgbClr val="3333FF"/>
                        </a:buClr>
                        <a:buSzPts val="2000"/>
                        <a:buFont typeface="Arial"/>
                        <a:buNone/>
                      </a:pPr>
                      <a:r>
                        <a:rPr lang="fr-FR" sz="2000" b="1" i="0" u="none" strike="noStrike" cap="none">
                          <a:solidFill>
                            <a:srgbClr val="3333FF"/>
                          </a:solidFill>
                          <a:latin typeface="Arial"/>
                          <a:ea typeface="Arial"/>
                          <a:cs typeface="Arial"/>
                          <a:sym typeface="Arial"/>
                        </a:rPr>
                        <a:t>9</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10</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9</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12</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12</a:t>
                      </a:r>
                      <a:endParaRPr/>
                    </a:p>
                  </a:txBody>
                  <a:tcPr marL="91450" marR="91450" marT="45725" marB="45725"/>
                </a:tc>
                <a:extLst>
                  <a:ext uri="{0D108BD9-81ED-4DB2-BD59-A6C34878D82A}">
                    <a16:rowId xmlns:a16="http://schemas.microsoft.com/office/drawing/2014/main" val="10001"/>
                  </a:ext>
                </a:extLst>
              </a:tr>
              <a:tr h="366125">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Phy/Chi</a:t>
                      </a:r>
                      <a:endParaRPr/>
                    </a:p>
                  </a:txBody>
                  <a:tcPr marL="91450" marR="91450" marT="45725" marB="45725"/>
                </a:tc>
                <a:tc>
                  <a:txBody>
                    <a:bodyPr/>
                    <a:lstStyle/>
                    <a:p>
                      <a:pPr marL="0" marR="0" lvl="0" indent="0" algn="ctr" rtl="0">
                        <a:lnSpc>
                          <a:spcPct val="100000"/>
                        </a:lnSpc>
                        <a:spcBef>
                          <a:spcPts val="0"/>
                        </a:spcBef>
                        <a:spcAft>
                          <a:spcPts val="0"/>
                        </a:spcAft>
                        <a:buClr>
                          <a:srgbClr val="3333FF"/>
                        </a:buClr>
                        <a:buSzPts val="2000"/>
                        <a:buFont typeface="Arial"/>
                        <a:buNone/>
                      </a:pPr>
                      <a:r>
                        <a:rPr lang="fr-FR" sz="2000" b="1" i="0" u="none" strike="noStrike" cap="none">
                          <a:solidFill>
                            <a:srgbClr val="3333FF"/>
                          </a:solidFill>
                          <a:latin typeface="Arial"/>
                          <a:ea typeface="Arial"/>
                          <a:cs typeface="Arial"/>
                          <a:sym typeface="Arial"/>
                        </a:rPr>
                        <a:t>8</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10</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14,5</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9</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7,5</a:t>
                      </a:r>
                      <a:endParaRPr/>
                    </a:p>
                  </a:txBody>
                  <a:tcPr marL="91450" marR="91450" marT="45725" marB="45725"/>
                </a:tc>
                <a:extLst>
                  <a:ext uri="{0D108BD9-81ED-4DB2-BD59-A6C34878D82A}">
                    <a16:rowId xmlns:a16="http://schemas.microsoft.com/office/drawing/2014/main" val="10002"/>
                  </a:ext>
                </a:extLst>
              </a:tr>
              <a:tr h="216000">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Sciences de I’ingénieur</a:t>
                      </a:r>
                      <a:endParaRPr sz="1800" b="0" i="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3333FF"/>
                        </a:buClr>
                        <a:buSzPts val="2000"/>
                        <a:buFont typeface="Arial"/>
                        <a:buNone/>
                      </a:pPr>
                      <a:r>
                        <a:rPr lang="fr-FR" sz="2000" b="1" i="0" u="none" strike="noStrike" cap="none">
                          <a:solidFill>
                            <a:srgbClr val="3333FF"/>
                          </a:solidFill>
                          <a:latin typeface="Arial"/>
                          <a:ea typeface="Arial"/>
                          <a:cs typeface="Arial"/>
                          <a:sym typeface="Arial"/>
                        </a:rPr>
                        <a:t>9</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4</a:t>
                      </a:r>
                      <a:endParaRPr/>
                    </a:p>
                  </a:txBody>
                  <a:tcPr marL="91450" marR="91450" marT="45725" marB="45725" anchor="ctr"/>
                </a:tc>
                <a:tc>
                  <a:txBody>
                    <a:bodyPr/>
                    <a:lstStyle/>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2</a:t>
                      </a:r>
                      <a:endParaRPr/>
                    </a:p>
                  </a:txBody>
                  <a:tcPr marL="91450" marR="91450" marT="45725" marB="45725" anchor="ctr"/>
                </a:tc>
                <a:tc>
                  <a:txBody>
                    <a:bodyPr/>
                    <a:lstStyle/>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a:txBody>
                  <a:tcPr marL="91450" marR="91450" marT="45725" marB="45725" anchor="ctr"/>
                </a:tc>
                <a:extLst>
                  <a:ext uri="{0D108BD9-81ED-4DB2-BD59-A6C34878D82A}">
                    <a16:rowId xmlns:a16="http://schemas.microsoft.com/office/drawing/2014/main" val="10003"/>
                  </a:ext>
                </a:extLst>
              </a:tr>
            </a:tbl>
          </a:graphicData>
        </a:graphic>
      </p:graphicFrame>
      <p:sp>
        <p:nvSpPr>
          <p:cNvPr id="1044" name="Google Shape;1044;g3afc4d4c1f9_0_265"/>
          <p:cNvSpPr txBox="1">
            <a:spLocks noGrp="1"/>
          </p:cNvSpPr>
          <p:nvPr>
            <p:ph type="title" idx="4294967295"/>
          </p:nvPr>
        </p:nvSpPr>
        <p:spPr>
          <a:xfrm>
            <a:off x="143339" y="575749"/>
            <a:ext cx="11329200" cy="5616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ct val="90909"/>
              <a:buFont typeface="Trebuchet MS"/>
              <a:buNone/>
            </a:pPr>
            <a:r>
              <a:rPr lang="fr-FR">
                <a:solidFill>
                  <a:schemeClr val="accent1"/>
                </a:solidFill>
              </a:rPr>
              <a:t>1- </a:t>
            </a:r>
            <a:r>
              <a:rPr lang="fr-FR" b="1">
                <a:solidFill>
                  <a:schemeClr val="accent1"/>
                </a:solidFill>
              </a:rPr>
              <a:t>La PTSI en résumé</a:t>
            </a:r>
            <a:endParaRPr b="1">
              <a:solidFill>
                <a:srgbClr val="AECF00"/>
              </a:solidFill>
            </a:endParaRPr>
          </a:p>
        </p:txBody>
      </p:sp>
      <p:sp>
        <p:nvSpPr>
          <p:cNvPr id="1045" name="Google Shape;1045;g3afc4d4c1f9_0_265"/>
          <p:cNvSpPr txBox="1"/>
          <p:nvPr/>
        </p:nvSpPr>
        <p:spPr>
          <a:xfrm>
            <a:off x="515513" y="6356515"/>
            <a:ext cx="2844300" cy="364800"/>
          </a:xfrm>
          <a:prstGeom prst="rect">
            <a:avLst/>
          </a:prstGeom>
          <a:noFill/>
          <a:ln>
            <a:noFill/>
          </a:ln>
        </p:spPr>
        <p:txBody>
          <a:bodyPr spcFirstLastPara="1" wrap="square" lIns="90000" tIns="44975" rIns="90000" bIns="44975" anchor="t" anchorCtr="0">
            <a:noAutofit/>
          </a:bodyPr>
          <a:lstStyle/>
          <a:p>
            <a:pPr marL="0" marR="0" lvl="0" indent="0" algn="l" rtl="0">
              <a:lnSpc>
                <a:spcPct val="100000"/>
              </a:lnSpc>
              <a:spcBef>
                <a:spcPts val="0"/>
              </a:spcBef>
              <a:spcAft>
                <a:spcPts val="0"/>
              </a:spcAft>
              <a:buClr>
                <a:srgbClr val="AECF00"/>
              </a:buClr>
              <a:buSzPts val="1800"/>
              <a:buFont typeface="Calibri"/>
              <a:buNone/>
            </a:pPr>
            <a:r>
              <a:rPr lang="fr-FR" sz="1800" b="0" i="1" u="none" strike="noStrike" cap="none">
                <a:solidFill>
                  <a:srgbClr val="AECF00"/>
                </a:solidFill>
                <a:latin typeface="Calibri"/>
                <a:ea typeface="Calibri"/>
                <a:cs typeface="Calibri"/>
                <a:sym typeface="Calibri"/>
              </a:rPr>
              <a:t>PTSI/PT</a:t>
            </a:r>
            <a:r>
              <a:rPr lang="fr-FR" sz="1800" b="0" i="0" u="none" strike="noStrike" cap="none">
                <a:solidFill>
                  <a:srgbClr val="000000"/>
                </a:solidFill>
                <a:latin typeface="Calibri"/>
                <a:ea typeface="Calibri"/>
                <a:cs typeface="Calibri"/>
                <a:sym typeface="Calibri"/>
              </a:rPr>
              <a:t>	</a:t>
            </a:r>
            <a:endParaRPr/>
          </a:p>
        </p:txBody>
      </p:sp>
      <p:pic>
        <p:nvPicPr>
          <p:cNvPr id="1046" name="Google Shape;1046;g3afc4d4c1f9_0_265"/>
          <p:cNvPicPr preferRelativeResize="0"/>
          <p:nvPr/>
        </p:nvPicPr>
        <p:blipFill rotWithShape="1">
          <a:blip r:embed="rId3">
            <a:alphaModFix/>
          </a:blip>
          <a:srcRect/>
          <a:stretch/>
        </p:blipFill>
        <p:spPr>
          <a:xfrm>
            <a:off x="9648395" y="5939851"/>
            <a:ext cx="1907704" cy="918149"/>
          </a:xfrm>
          <a:prstGeom prst="rect">
            <a:avLst/>
          </a:prstGeom>
          <a:noFill/>
          <a:ln>
            <a:noFill/>
          </a:ln>
        </p:spPr>
      </p:pic>
      <p:sp>
        <p:nvSpPr>
          <p:cNvPr id="1047" name="Google Shape;1047;g3afc4d4c1f9_0_265"/>
          <p:cNvSpPr/>
          <p:nvPr/>
        </p:nvSpPr>
        <p:spPr>
          <a:xfrm>
            <a:off x="2825611" y="2566209"/>
            <a:ext cx="1728000" cy="4044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48" name="Google Shape;1048;g3afc4d4c1f9_0_265"/>
          <p:cNvSpPr/>
          <p:nvPr/>
        </p:nvSpPr>
        <p:spPr>
          <a:xfrm>
            <a:off x="6292456" y="2561666"/>
            <a:ext cx="1728000" cy="4044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49" name="Google Shape;1049;g3afc4d4c1f9_0_265"/>
          <p:cNvSpPr/>
          <p:nvPr/>
        </p:nvSpPr>
        <p:spPr>
          <a:xfrm>
            <a:off x="2825609" y="2959508"/>
            <a:ext cx="1728000" cy="4044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0" name="Google Shape;1050;g3afc4d4c1f9_0_265"/>
          <p:cNvSpPr/>
          <p:nvPr/>
        </p:nvSpPr>
        <p:spPr>
          <a:xfrm>
            <a:off x="8031109" y="2953157"/>
            <a:ext cx="1728000" cy="4044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1" name="Google Shape;1051;g3afc4d4c1f9_0_265"/>
          <p:cNvSpPr/>
          <p:nvPr/>
        </p:nvSpPr>
        <p:spPr>
          <a:xfrm>
            <a:off x="2825609" y="3369309"/>
            <a:ext cx="1728000" cy="6252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2" name="Google Shape;1052;g3afc4d4c1f9_0_265"/>
          <p:cNvSpPr txBox="1"/>
          <p:nvPr/>
        </p:nvSpPr>
        <p:spPr>
          <a:xfrm>
            <a:off x="1595336" y="4907543"/>
            <a:ext cx="10285200" cy="646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fr-FR" sz="3600" b="1" i="0" u="none" strike="noStrike" cap="none">
                <a:solidFill>
                  <a:srgbClr val="000000"/>
                </a:solidFill>
                <a:latin typeface="Arial"/>
                <a:ea typeface="Arial"/>
                <a:cs typeface="Arial"/>
                <a:sym typeface="Arial"/>
              </a:rPr>
              <a:t>PTSI = polyvalence scientifique</a:t>
            </a:r>
            <a:endParaRPr/>
          </a:p>
        </p:txBody>
      </p:sp>
      <p:sp>
        <p:nvSpPr>
          <p:cNvPr id="1053" name="Google Shape;1053;g3afc4d4c1f9_0_265"/>
          <p:cNvSpPr/>
          <p:nvPr/>
        </p:nvSpPr>
        <p:spPr>
          <a:xfrm>
            <a:off x="311285" y="4910528"/>
            <a:ext cx="1058100" cy="667500"/>
          </a:xfrm>
          <a:prstGeom prst="striped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4" name="Google Shape;1054;g3afc4d4c1f9_0_265"/>
          <p:cNvSpPr txBox="1"/>
          <p:nvPr/>
        </p:nvSpPr>
        <p:spPr>
          <a:xfrm>
            <a:off x="3359992" y="4083234"/>
            <a:ext cx="1011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Arial"/>
                <a:ea typeface="Arial"/>
                <a:cs typeface="Arial"/>
                <a:sym typeface="Arial"/>
              </a:rPr>
              <a:t>26h</a:t>
            </a:r>
            <a:endParaRPr/>
          </a:p>
        </p:txBody>
      </p:sp>
      <p:sp>
        <p:nvSpPr>
          <p:cNvPr id="1055" name="Google Shape;1055;g3afc4d4c1f9_0_265"/>
          <p:cNvSpPr txBox="1"/>
          <p:nvPr/>
        </p:nvSpPr>
        <p:spPr>
          <a:xfrm>
            <a:off x="5084321" y="4080851"/>
            <a:ext cx="1011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Arial"/>
                <a:ea typeface="Arial"/>
                <a:cs typeface="Arial"/>
                <a:sym typeface="Arial"/>
              </a:rPr>
              <a:t>24h</a:t>
            </a:r>
            <a:endParaRPr/>
          </a:p>
        </p:txBody>
      </p:sp>
      <p:sp>
        <p:nvSpPr>
          <p:cNvPr id="1056" name="Google Shape;1056;g3afc4d4c1f9_0_265"/>
          <p:cNvSpPr txBox="1"/>
          <p:nvPr/>
        </p:nvSpPr>
        <p:spPr>
          <a:xfrm>
            <a:off x="6808649" y="4080850"/>
            <a:ext cx="1011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Arial"/>
                <a:ea typeface="Arial"/>
                <a:cs typeface="Arial"/>
                <a:sym typeface="Arial"/>
              </a:rPr>
              <a:t>23,5h</a:t>
            </a:r>
            <a:endParaRPr/>
          </a:p>
        </p:txBody>
      </p:sp>
      <p:sp>
        <p:nvSpPr>
          <p:cNvPr id="1057" name="Google Shape;1057;g3afc4d4c1f9_0_265"/>
          <p:cNvSpPr txBox="1"/>
          <p:nvPr/>
        </p:nvSpPr>
        <p:spPr>
          <a:xfrm>
            <a:off x="8532977" y="4080850"/>
            <a:ext cx="1011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Arial"/>
                <a:ea typeface="Arial"/>
                <a:cs typeface="Arial"/>
                <a:sym typeface="Arial"/>
              </a:rPr>
              <a:t>23h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g3afc4d4c1f9_0_284"/>
          <p:cNvSpPr txBox="1">
            <a:spLocks noGrp="1"/>
          </p:cNvSpPr>
          <p:nvPr>
            <p:ph type="title" idx="4294967295"/>
          </p:nvPr>
        </p:nvSpPr>
        <p:spPr>
          <a:xfrm>
            <a:off x="143339" y="575749"/>
            <a:ext cx="11329200" cy="5616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ct val="142857"/>
              <a:buFont typeface="Trebuchet MS"/>
              <a:buNone/>
            </a:pPr>
            <a:r>
              <a:rPr lang="fr-FR">
                <a:solidFill>
                  <a:schemeClr val="accent1"/>
                </a:solidFill>
              </a:rPr>
              <a:t>1- </a:t>
            </a:r>
            <a:r>
              <a:rPr lang="fr-FR" b="1">
                <a:solidFill>
                  <a:schemeClr val="accent1"/>
                </a:solidFill>
              </a:rPr>
              <a:t>La PTSI en résumé</a:t>
            </a:r>
            <a:endParaRPr sz="2800" b="1">
              <a:solidFill>
                <a:srgbClr val="AECF00"/>
              </a:solidFill>
            </a:endParaRPr>
          </a:p>
        </p:txBody>
      </p:sp>
      <p:graphicFrame>
        <p:nvGraphicFramePr>
          <p:cNvPr id="1064" name="Google Shape;1064;g3afc4d4c1f9_0_284"/>
          <p:cNvGraphicFramePr/>
          <p:nvPr/>
        </p:nvGraphicFramePr>
        <p:xfrm>
          <a:off x="1942079" y="6282251"/>
          <a:ext cx="9182900" cy="337325"/>
        </p:xfrm>
        <a:graphic>
          <a:graphicData uri="http://schemas.openxmlformats.org/drawingml/2006/table">
            <a:tbl>
              <a:tblPr>
                <a:noFill/>
                <a:tableStyleId>{2EFA31B8-9AA8-498A-BB81-51E392CD39EB}</a:tableStyleId>
              </a:tblPr>
              <a:tblGrid>
                <a:gridCol w="9182900">
                  <a:extLst>
                    <a:ext uri="{9D8B030D-6E8A-4147-A177-3AD203B41FA5}">
                      <a16:colId xmlns:a16="http://schemas.microsoft.com/office/drawing/2014/main" val="20000"/>
                    </a:ext>
                  </a:extLst>
                </a:gridCol>
              </a:tblGrid>
              <a:tr h="337325">
                <a:tc>
                  <a:txBody>
                    <a:bodyPr/>
                    <a:lstStyle/>
                    <a:p>
                      <a:pPr marL="0" marR="0" lvl="0" indent="0" algn="l" rtl="0">
                        <a:lnSpc>
                          <a:spcPct val="100000"/>
                        </a:lnSpc>
                        <a:spcBef>
                          <a:spcPts val="0"/>
                        </a:spcBef>
                        <a:spcAft>
                          <a:spcPts val="0"/>
                        </a:spcAft>
                        <a:buClr>
                          <a:schemeClr val="dk1"/>
                        </a:buClr>
                        <a:buSzPts val="1600"/>
                        <a:buFont typeface="Arial"/>
                        <a:buNone/>
                      </a:pPr>
                      <a:r>
                        <a:rPr lang="fr-FR" sz="1600" b="0" i="0" u="none" strike="noStrike" cap="none">
                          <a:latin typeface="Arial"/>
                          <a:ea typeface="Arial"/>
                          <a:cs typeface="Arial"/>
                          <a:sym typeface="Arial"/>
                        </a:rPr>
                        <a:t>Source : https://www.scei-concours.fr/stat2024/stat_generale_2024.html</a:t>
                      </a:r>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065" name="Google Shape;1065;g3afc4d4c1f9_0_284"/>
          <p:cNvGraphicFramePr/>
          <p:nvPr/>
        </p:nvGraphicFramePr>
        <p:xfrm>
          <a:off x="3890205" y="1293038"/>
          <a:ext cx="4705925" cy="3497750"/>
        </p:xfrm>
        <a:graphic>
          <a:graphicData uri="http://schemas.openxmlformats.org/drawingml/2006/table">
            <a:tbl>
              <a:tblPr>
                <a:noFill/>
                <a:tableStyleId>{2EFA31B8-9AA8-498A-BB81-51E392CD39EB}</a:tableStyleId>
              </a:tblPr>
              <a:tblGrid>
                <a:gridCol w="2351025">
                  <a:extLst>
                    <a:ext uri="{9D8B030D-6E8A-4147-A177-3AD203B41FA5}">
                      <a16:colId xmlns:a16="http://schemas.microsoft.com/office/drawing/2014/main" val="20000"/>
                    </a:ext>
                  </a:extLst>
                </a:gridCol>
                <a:gridCol w="2354900">
                  <a:extLst>
                    <a:ext uri="{9D8B030D-6E8A-4147-A177-3AD203B41FA5}">
                      <a16:colId xmlns:a16="http://schemas.microsoft.com/office/drawing/2014/main" val="20001"/>
                    </a:ext>
                  </a:extLst>
                </a:gridCol>
              </a:tblGrid>
              <a:tr h="582475">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2024</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1" u="none" strike="noStrike" cap="none">
                          <a:latin typeface="Arial"/>
                          <a:ea typeface="Arial"/>
                          <a:cs typeface="Arial"/>
                          <a:sym typeface="Arial"/>
                        </a:rPr>
                        <a:t>Places/inscrits</a:t>
                      </a:r>
                      <a:endParaRPr/>
                    </a:p>
                  </a:txBody>
                  <a:tcPr marL="91450" marR="91450" marT="45725" marB="45725"/>
                </a:tc>
                <a:extLst>
                  <a:ext uri="{0D108BD9-81ED-4DB2-BD59-A6C34878D82A}">
                    <a16:rowId xmlns:a16="http://schemas.microsoft.com/office/drawing/2014/main" val="10000"/>
                  </a:ext>
                </a:extLst>
              </a:tr>
              <a:tr h="582475">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MP</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59%</a:t>
                      </a:r>
                      <a:endParaRPr/>
                    </a:p>
                  </a:txBody>
                  <a:tcPr marL="91450" marR="91450" marT="45725" marB="45725"/>
                </a:tc>
                <a:extLst>
                  <a:ext uri="{0D108BD9-81ED-4DB2-BD59-A6C34878D82A}">
                    <a16:rowId xmlns:a16="http://schemas.microsoft.com/office/drawing/2014/main" val="10001"/>
                  </a:ext>
                </a:extLst>
              </a:tr>
              <a:tr h="582475">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PC</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72%</a:t>
                      </a:r>
                      <a:endParaRPr/>
                    </a:p>
                  </a:txBody>
                  <a:tcPr marL="91450" marR="91450" marT="45725" marB="45725"/>
                </a:tc>
                <a:extLst>
                  <a:ext uri="{0D108BD9-81ED-4DB2-BD59-A6C34878D82A}">
                    <a16:rowId xmlns:a16="http://schemas.microsoft.com/office/drawing/2014/main" val="10002"/>
                  </a:ext>
                </a:extLst>
              </a:tr>
              <a:tr h="582475">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PSI</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71%</a:t>
                      </a:r>
                      <a:endParaRPr/>
                    </a:p>
                  </a:txBody>
                  <a:tcPr marL="91450" marR="91450" marT="45725" marB="45725"/>
                </a:tc>
                <a:extLst>
                  <a:ext uri="{0D108BD9-81ED-4DB2-BD59-A6C34878D82A}">
                    <a16:rowId xmlns:a16="http://schemas.microsoft.com/office/drawing/2014/main" val="10003"/>
                  </a:ext>
                </a:extLst>
              </a:tr>
              <a:tr h="583925">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PT</a:t>
                      </a:r>
                      <a:endParaRPr/>
                    </a:p>
                  </a:txBody>
                  <a:tcPr marL="91450" marR="91450" marT="45725" marB="45725"/>
                </a:tc>
                <a:tc>
                  <a:txBody>
                    <a:bodyPr/>
                    <a:lstStyle/>
                    <a:p>
                      <a:pPr marL="0" marR="0" lvl="0" indent="0" algn="ctr" rtl="0">
                        <a:lnSpc>
                          <a:spcPct val="100000"/>
                        </a:lnSpc>
                        <a:spcBef>
                          <a:spcPts val="0"/>
                        </a:spcBef>
                        <a:spcAft>
                          <a:spcPts val="0"/>
                        </a:spcAft>
                        <a:buClr>
                          <a:srgbClr val="FF0000"/>
                        </a:buClr>
                        <a:buSzPts val="3200"/>
                        <a:buFont typeface="Arial"/>
                        <a:buNone/>
                      </a:pPr>
                      <a:r>
                        <a:rPr lang="fr-FR" sz="3200" b="1" i="0" u="none" strike="noStrike" cap="none">
                          <a:solidFill>
                            <a:srgbClr val="FF0000"/>
                          </a:solidFill>
                          <a:latin typeface="Arial"/>
                          <a:ea typeface="Arial"/>
                          <a:cs typeface="Arial"/>
                          <a:sym typeface="Arial"/>
                        </a:rPr>
                        <a:t>88%</a:t>
                      </a:r>
                      <a:endParaRPr sz="1800" b="1" i="0" u="none" strike="noStrike" cap="none">
                        <a:solidFill>
                          <a:srgbClr val="FF0000"/>
                        </a:solidFill>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583925">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MPI</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fr-FR" sz="1800" b="0" i="0" u="none" strike="noStrike" cap="none">
                          <a:latin typeface="Arial"/>
                          <a:ea typeface="Arial"/>
                          <a:cs typeface="Arial"/>
                          <a:sym typeface="Arial"/>
                        </a:rPr>
                        <a:t>80%</a:t>
                      </a:r>
                      <a:endParaRPr/>
                    </a:p>
                  </a:txBody>
                  <a:tcPr marL="91450" marR="91450" marT="45725" marB="45725"/>
                </a:tc>
                <a:extLst>
                  <a:ext uri="{0D108BD9-81ED-4DB2-BD59-A6C34878D82A}">
                    <a16:rowId xmlns:a16="http://schemas.microsoft.com/office/drawing/2014/main" val="10005"/>
                  </a:ext>
                </a:extLst>
              </a:tr>
            </a:tbl>
          </a:graphicData>
        </a:graphic>
      </p:graphicFrame>
      <p:sp>
        <p:nvSpPr>
          <p:cNvPr id="1066" name="Google Shape;1066;g3afc4d4c1f9_0_284"/>
          <p:cNvSpPr/>
          <p:nvPr/>
        </p:nvSpPr>
        <p:spPr>
          <a:xfrm>
            <a:off x="3890205" y="3621640"/>
            <a:ext cx="4706100" cy="561600"/>
          </a:xfrm>
          <a:prstGeom prst="rect">
            <a:avLst/>
          </a:prstGeom>
          <a:noFill/>
          <a:ln w="57150" cap="flat" cmpd="sng">
            <a:solidFill>
              <a:srgbClr val="FF000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7" name="Google Shape;1067;g3afc4d4c1f9_0_284"/>
          <p:cNvSpPr/>
          <p:nvPr/>
        </p:nvSpPr>
        <p:spPr>
          <a:xfrm>
            <a:off x="1210104" y="5213358"/>
            <a:ext cx="1464000" cy="667500"/>
          </a:xfrm>
          <a:prstGeom prst="stripedRightArrow">
            <a:avLst>
              <a:gd name="adj1" fmla="val 50000"/>
              <a:gd name="adj2" fmla="val 50000"/>
            </a:avLst>
          </a:prstGeom>
          <a:solidFill>
            <a:schemeClr val="accent1"/>
          </a:solidFill>
          <a:ln w="19050" cap="flat" cmpd="sng">
            <a:solidFill>
              <a:srgbClr val="4C57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8" name="Google Shape;1068;g3afc4d4c1f9_0_284"/>
          <p:cNvSpPr txBox="1"/>
          <p:nvPr/>
        </p:nvSpPr>
        <p:spPr>
          <a:xfrm>
            <a:off x="2674052" y="5192108"/>
            <a:ext cx="9027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fr-FR" sz="3600" b="1" i="0" u="none" strike="noStrike" cap="none" dirty="0">
                <a:solidFill>
                  <a:srgbClr val="000000"/>
                </a:solidFill>
                <a:latin typeface="Calibri"/>
                <a:ea typeface="Calibri"/>
                <a:cs typeface="Calibri"/>
                <a:sym typeface="Calibri"/>
              </a:rPr>
              <a:t>Concurrence faible / stratégique</a:t>
            </a:r>
            <a:endParaRPr sz="3600" b="1" i="0" u="none" strike="noStrike" cap="none" dirty="0">
              <a:solidFill>
                <a:srgbClr val="FF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g3afc4d4c1f9_0_294"/>
          <p:cNvSpPr txBox="1">
            <a:spLocks noGrp="1"/>
          </p:cNvSpPr>
          <p:nvPr>
            <p:ph type="title" idx="4294967295"/>
          </p:nvPr>
        </p:nvSpPr>
        <p:spPr>
          <a:xfrm>
            <a:off x="143339" y="575749"/>
            <a:ext cx="3058800" cy="5616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AECF00"/>
              </a:buClr>
              <a:buSzPct val="90909"/>
              <a:buFont typeface="Trebuchet MS"/>
              <a:buNone/>
            </a:pPr>
            <a:r>
              <a:rPr lang="fr-FR">
                <a:solidFill>
                  <a:srgbClr val="AECF00"/>
                </a:solidFill>
              </a:rPr>
              <a:t>Sommaire</a:t>
            </a:r>
            <a:endParaRPr b="1">
              <a:solidFill>
                <a:srgbClr val="AECF00"/>
              </a:solidFill>
            </a:endParaRPr>
          </a:p>
        </p:txBody>
      </p:sp>
      <p:sp>
        <p:nvSpPr>
          <p:cNvPr id="1075" name="Google Shape;1075;g3afc4d4c1f9_0_294"/>
          <p:cNvSpPr txBox="1"/>
          <p:nvPr/>
        </p:nvSpPr>
        <p:spPr>
          <a:xfrm>
            <a:off x="515513" y="6356515"/>
            <a:ext cx="2844300" cy="364800"/>
          </a:xfrm>
          <a:prstGeom prst="rect">
            <a:avLst/>
          </a:prstGeom>
          <a:noFill/>
          <a:ln>
            <a:noFill/>
          </a:ln>
        </p:spPr>
        <p:txBody>
          <a:bodyPr spcFirstLastPara="1" wrap="square" lIns="90000" tIns="44975" rIns="90000" bIns="44975" anchor="t" anchorCtr="0">
            <a:noAutofit/>
          </a:bodyPr>
          <a:lstStyle/>
          <a:p>
            <a:pPr marL="0" marR="0" lvl="0" indent="0" algn="l" rtl="0">
              <a:lnSpc>
                <a:spcPct val="100000"/>
              </a:lnSpc>
              <a:spcBef>
                <a:spcPts val="0"/>
              </a:spcBef>
              <a:spcAft>
                <a:spcPts val="0"/>
              </a:spcAft>
              <a:buClr>
                <a:srgbClr val="AECF00"/>
              </a:buClr>
              <a:buSzPts val="1800"/>
              <a:buFont typeface="Calibri"/>
              <a:buNone/>
            </a:pPr>
            <a:r>
              <a:rPr lang="fr-FR" sz="1800" b="0" i="1" u="none" strike="noStrike" cap="none">
                <a:solidFill>
                  <a:srgbClr val="AECF00"/>
                </a:solidFill>
                <a:latin typeface="Calibri"/>
                <a:ea typeface="Calibri"/>
                <a:cs typeface="Calibri"/>
                <a:sym typeface="Calibri"/>
              </a:rPr>
              <a:t>PTSI/PT</a:t>
            </a:r>
            <a:r>
              <a:rPr lang="fr-FR" sz="1800" b="0" i="0" u="none" strike="noStrike" cap="none">
                <a:solidFill>
                  <a:srgbClr val="000000"/>
                </a:solidFill>
                <a:latin typeface="Calibri"/>
                <a:ea typeface="Calibri"/>
                <a:cs typeface="Calibri"/>
                <a:sym typeface="Calibri"/>
              </a:rPr>
              <a:t>	</a:t>
            </a:r>
            <a:endParaRPr/>
          </a:p>
        </p:txBody>
      </p:sp>
      <p:pic>
        <p:nvPicPr>
          <p:cNvPr id="1076" name="Google Shape;1076;g3afc4d4c1f9_0_294"/>
          <p:cNvPicPr preferRelativeResize="0"/>
          <p:nvPr/>
        </p:nvPicPr>
        <p:blipFill rotWithShape="1">
          <a:blip r:embed="rId3">
            <a:alphaModFix/>
          </a:blip>
          <a:srcRect/>
          <a:stretch/>
        </p:blipFill>
        <p:spPr>
          <a:xfrm>
            <a:off x="9648395" y="5939851"/>
            <a:ext cx="1907704" cy="918149"/>
          </a:xfrm>
          <a:prstGeom prst="rect">
            <a:avLst/>
          </a:prstGeom>
          <a:noFill/>
          <a:ln>
            <a:noFill/>
          </a:ln>
        </p:spPr>
      </p:pic>
      <p:sp>
        <p:nvSpPr>
          <p:cNvPr id="1077" name="Google Shape;1077;g3afc4d4c1f9_0_294"/>
          <p:cNvSpPr txBox="1"/>
          <p:nvPr/>
        </p:nvSpPr>
        <p:spPr>
          <a:xfrm>
            <a:off x="1937752" y="1985819"/>
            <a:ext cx="9494700" cy="19395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4000"/>
              <a:buFont typeface="Trebuchet MS"/>
              <a:buAutoNum type="arabicPeriod"/>
            </a:pPr>
            <a:r>
              <a:rPr lang="fr-FR" sz="4000">
                <a:solidFill>
                  <a:schemeClr val="dk1"/>
                </a:solidFill>
                <a:latin typeface="Arial"/>
                <a:ea typeface="Arial"/>
                <a:cs typeface="Arial"/>
                <a:sym typeface="Arial"/>
              </a:rPr>
              <a:t>La PTSI en résumé</a:t>
            </a:r>
            <a:endParaRPr/>
          </a:p>
          <a:p>
            <a:pPr marL="342900" marR="0" lvl="0" indent="-342900" algn="l" rtl="0">
              <a:spcBef>
                <a:spcPts val="0"/>
              </a:spcBef>
              <a:spcAft>
                <a:spcPts val="0"/>
              </a:spcAft>
              <a:buClr>
                <a:schemeClr val="dk1"/>
              </a:buClr>
              <a:buSzPts val="4000"/>
              <a:buFont typeface="Trebuchet MS"/>
              <a:buAutoNum type="arabicPeriod"/>
            </a:pPr>
            <a:r>
              <a:rPr lang="fr-FR" sz="4000" b="1">
                <a:solidFill>
                  <a:schemeClr val="dk1"/>
                </a:solidFill>
                <a:latin typeface="Arial"/>
                <a:ea typeface="Arial"/>
                <a:cs typeface="Arial"/>
                <a:sym typeface="Arial"/>
              </a:rPr>
              <a:t>La PTSI à Vilgé</a:t>
            </a:r>
            <a:endParaRPr/>
          </a:p>
          <a:p>
            <a:pPr marL="342900" marR="0" lvl="0" indent="-342900" algn="l" rtl="0">
              <a:spcBef>
                <a:spcPts val="0"/>
              </a:spcBef>
              <a:spcAft>
                <a:spcPts val="0"/>
              </a:spcAft>
              <a:buClr>
                <a:schemeClr val="dk1"/>
              </a:buClr>
              <a:buSzPts val="4000"/>
              <a:buFont typeface="Trebuchet MS"/>
              <a:buAutoNum type="arabicPeriod"/>
            </a:pPr>
            <a:r>
              <a:rPr lang="fr-FR" sz="4000">
                <a:solidFill>
                  <a:schemeClr val="dk1"/>
                </a:solidFill>
                <a:latin typeface="Arial"/>
                <a:ea typeface="Arial"/>
                <a:cs typeface="Arial"/>
                <a:sym typeface="Arial"/>
              </a:rPr>
              <a:t>Nos critères de recrutement</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g3afc4d4c1f9_0_302"/>
          <p:cNvSpPr txBox="1">
            <a:spLocks noGrp="1"/>
          </p:cNvSpPr>
          <p:nvPr>
            <p:ph type="title" idx="4294967295"/>
          </p:nvPr>
        </p:nvSpPr>
        <p:spPr>
          <a:xfrm>
            <a:off x="192599" y="777046"/>
            <a:ext cx="11329200" cy="5616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ct val="90909"/>
              <a:buFont typeface="Trebuchet MS"/>
              <a:buNone/>
            </a:pPr>
            <a:r>
              <a:rPr lang="fr-FR">
                <a:solidFill>
                  <a:schemeClr val="accent1"/>
                </a:solidFill>
              </a:rPr>
              <a:t>2- </a:t>
            </a:r>
            <a:r>
              <a:rPr lang="fr-FR" b="1">
                <a:solidFill>
                  <a:schemeClr val="accent1"/>
                </a:solidFill>
              </a:rPr>
              <a:t>La PTSI à Vilgé</a:t>
            </a:r>
            <a:br>
              <a:rPr lang="fr-FR" b="1">
                <a:solidFill>
                  <a:schemeClr val="accent1"/>
                </a:solidFill>
              </a:rPr>
            </a:br>
            <a:r>
              <a:rPr lang="fr-FR" sz="2800" b="1">
                <a:solidFill>
                  <a:srgbClr val="AECF00"/>
                </a:solidFill>
              </a:rPr>
              <a:t>Contexte</a:t>
            </a:r>
            <a:endParaRPr/>
          </a:p>
        </p:txBody>
      </p:sp>
      <p:sp>
        <p:nvSpPr>
          <p:cNvPr id="1084" name="Google Shape;1084;g3afc4d4c1f9_0_302"/>
          <p:cNvSpPr txBox="1"/>
          <p:nvPr/>
        </p:nvSpPr>
        <p:spPr>
          <a:xfrm>
            <a:off x="515513" y="6356515"/>
            <a:ext cx="2844300" cy="364800"/>
          </a:xfrm>
          <a:prstGeom prst="rect">
            <a:avLst/>
          </a:prstGeom>
          <a:noFill/>
          <a:ln>
            <a:noFill/>
          </a:ln>
        </p:spPr>
        <p:txBody>
          <a:bodyPr spcFirstLastPara="1" wrap="square" lIns="90000" tIns="44975" rIns="90000" bIns="44975" anchor="t" anchorCtr="0">
            <a:noAutofit/>
          </a:bodyPr>
          <a:lstStyle/>
          <a:p>
            <a:pPr marL="0" marR="0" lvl="0" indent="0" algn="l" rtl="0">
              <a:lnSpc>
                <a:spcPct val="100000"/>
              </a:lnSpc>
              <a:spcBef>
                <a:spcPts val="0"/>
              </a:spcBef>
              <a:spcAft>
                <a:spcPts val="0"/>
              </a:spcAft>
              <a:buClr>
                <a:srgbClr val="AECF00"/>
              </a:buClr>
              <a:buSzPts val="1800"/>
              <a:buFont typeface="Calibri"/>
              <a:buNone/>
            </a:pPr>
            <a:r>
              <a:rPr lang="fr-FR" sz="1800" b="0" i="1" u="none" strike="noStrike" cap="none">
                <a:solidFill>
                  <a:srgbClr val="AECF00"/>
                </a:solidFill>
                <a:latin typeface="Calibri"/>
                <a:ea typeface="Calibri"/>
                <a:cs typeface="Calibri"/>
                <a:sym typeface="Calibri"/>
              </a:rPr>
              <a:t>PTSI/PT</a:t>
            </a:r>
            <a:r>
              <a:rPr lang="fr-FR" sz="1800" b="0" i="0" u="none" strike="noStrike" cap="none">
                <a:solidFill>
                  <a:srgbClr val="000000"/>
                </a:solidFill>
                <a:latin typeface="Calibri"/>
                <a:ea typeface="Calibri"/>
                <a:cs typeface="Calibri"/>
                <a:sym typeface="Calibri"/>
              </a:rPr>
              <a:t>	</a:t>
            </a:r>
            <a:endParaRPr/>
          </a:p>
        </p:txBody>
      </p:sp>
      <p:pic>
        <p:nvPicPr>
          <p:cNvPr id="1085" name="Google Shape;1085;g3afc4d4c1f9_0_302"/>
          <p:cNvPicPr preferRelativeResize="0"/>
          <p:nvPr/>
        </p:nvPicPr>
        <p:blipFill rotWithShape="1">
          <a:blip r:embed="rId3">
            <a:alphaModFix/>
          </a:blip>
          <a:srcRect/>
          <a:stretch/>
        </p:blipFill>
        <p:spPr>
          <a:xfrm>
            <a:off x="9648395" y="5939851"/>
            <a:ext cx="1907704" cy="918149"/>
          </a:xfrm>
          <a:prstGeom prst="rect">
            <a:avLst/>
          </a:prstGeom>
          <a:noFill/>
          <a:ln>
            <a:noFill/>
          </a:ln>
        </p:spPr>
      </p:pic>
      <p:sp>
        <p:nvSpPr>
          <p:cNvPr id="1086" name="Google Shape;1086;g3afc4d4c1f9_0_302"/>
          <p:cNvSpPr txBox="1"/>
          <p:nvPr/>
        </p:nvSpPr>
        <p:spPr>
          <a:xfrm>
            <a:off x="515513" y="6356515"/>
            <a:ext cx="2844300" cy="364800"/>
          </a:xfrm>
          <a:prstGeom prst="rect">
            <a:avLst/>
          </a:prstGeom>
          <a:noFill/>
          <a:ln>
            <a:noFill/>
          </a:ln>
        </p:spPr>
        <p:txBody>
          <a:bodyPr spcFirstLastPara="1" wrap="square" lIns="90000" tIns="44975" rIns="90000" bIns="44975" anchor="t" anchorCtr="0">
            <a:noAutofit/>
          </a:bodyPr>
          <a:lstStyle/>
          <a:p>
            <a:pPr marL="0" marR="0" lvl="0" indent="0" algn="l" rtl="0">
              <a:lnSpc>
                <a:spcPct val="100000"/>
              </a:lnSpc>
              <a:spcBef>
                <a:spcPts val="0"/>
              </a:spcBef>
              <a:spcAft>
                <a:spcPts val="0"/>
              </a:spcAft>
              <a:buClr>
                <a:srgbClr val="AECF00"/>
              </a:buClr>
              <a:buSzPts val="1800"/>
              <a:buFont typeface="Calibri"/>
              <a:buNone/>
            </a:pPr>
            <a:r>
              <a:rPr lang="fr-FR" sz="1800" b="0" i="1" u="none" strike="noStrike" cap="none">
                <a:solidFill>
                  <a:srgbClr val="AECF00"/>
                </a:solidFill>
                <a:latin typeface="Calibri"/>
                <a:ea typeface="Calibri"/>
                <a:cs typeface="Calibri"/>
                <a:sym typeface="Calibri"/>
              </a:rPr>
              <a:t>PTSI/PT</a:t>
            </a:r>
            <a:r>
              <a:rPr lang="fr-FR" sz="1800" b="0" i="0" u="none" strike="noStrike" cap="none">
                <a:solidFill>
                  <a:srgbClr val="000000"/>
                </a:solidFill>
                <a:latin typeface="Calibri"/>
                <a:ea typeface="Calibri"/>
                <a:cs typeface="Calibri"/>
                <a:sym typeface="Calibri"/>
              </a:rPr>
              <a:t>	</a:t>
            </a:r>
            <a:endParaRPr/>
          </a:p>
        </p:txBody>
      </p:sp>
      <p:sp>
        <p:nvSpPr>
          <p:cNvPr id="1087" name="Google Shape;1087;g3afc4d4c1f9_0_302"/>
          <p:cNvSpPr/>
          <p:nvPr/>
        </p:nvSpPr>
        <p:spPr>
          <a:xfrm>
            <a:off x="1631160" y="5373068"/>
            <a:ext cx="105609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4000">
                <a:solidFill>
                  <a:schemeClr val="dk1"/>
                </a:solidFill>
                <a:latin typeface="Arial"/>
                <a:ea typeface="Arial"/>
                <a:cs typeface="Arial"/>
                <a:sym typeface="Arial"/>
              </a:rPr>
              <a:t>Recrutement 80% dans le bassin</a:t>
            </a:r>
            <a:endParaRPr/>
          </a:p>
        </p:txBody>
      </p:sp>
      <p:sp>
        <p:nvSpPr>
          <p:cNvPr id="1088" name="Google Shape;1088;g3afc4d4c1f9_0_302"/>
          <p:cNvSpPr/>
          <p:nvPr/>
        </p:nvSpPr>
        <p:spPr>
          <a:xfrm>
            <a:off x="371459" y="5373068"/>
            <a:ext cx="1053600" cy="720600"/>
          </a:xfrm>
          <a:prstGeom prst="striped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9" name="Google Shape;1089;g3afc4d4c1f9_0_302"/>
          <p:cNvSpPr txBox="1"/>
          <p:nvPr/>
        </p:nvSpPr>
        <p:spPr>
          <a:xfrm>
            <a:off x="192599" y="1759774"/>
            <a:ext cx="9494700" cy="224730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Char char="•"/>
            </a:pPr>
            <a:r>
              <a:rPr lang="fr-FR" sz="2800">
                <a:solidFill>
                  <a:schemeClr val="dk1"/>
                </a:solidFill>
                <a:latin typeface="Arial"/>
                <a:ea typeface="Arial"/>
                <a:cs typeface="Arial"/>
                <a:sym typeface="Arial"/>
              </a:rPr>
              <a:t>Pas d’internat</a:t>
            </a:r>
            <a:endParaRPr/>
          </a:p>
          <a:p>
            <a:pPr marL="457200" marR="0" lvl="0" indent="-457200" algn="l" rtl="0">
              <a:spcBef>
                <a:spcPts val="0"/>
              </a:spcBef>
              <a:spcAft>
                <a:spcPts val="0"/>
              </a:spcAft>
              <a:buClr>
                <a:schemeClr val="dk1"/>
              </a:buClr>
              <a:buSzPts val="2800"/>
              <a:buFont typeface="Arial"/>
              <a:buChar char="•"/>
            </a:pPr>
            <a:r>
              <a:rPr lang="fr-FR" sz="2800">
                <a:solidFill>
                  <a:schemeClr val="dk1"/>
                </a:solidFill>
                <a:latin typeface="Arial"/>
                <a:ea typeface="Arial"/>
                <a:cs typeface="Arial"/>
                <a:sym typeface="Arial"/>
              </a:rPr>
              <a:t>Limitée à 32 places</a:t>
            </a:r>
            <a:endParaRPr/>
          </a:p>
          <a:p>
            <a:pPr marL="457200" marR="0" lvl="0" indent="-457200" algn="l" rtl="0">
              <a:spcBef>
                <a:spcPts val="0"/>
              </a:spcBef>
              <a:spcAft>
                <a:spcPts val="0"/>
              </a:spcAft>
              <a:buClr>
                <a:schemeClr val="dk1"/>
              </a:buClr>
              <a:buSzPts val="2800"/>
              <a:buFont typeface="Arial"/>
              <a:buChar char="•"/>
            </a:pPr>
            <a:r>
              <a:rPr lang="fr-FR" sz="2800">
                <a:solidFill>
                  <a:schemeClr val="dk1"/>
                </a:solidFill>
                <a:latin typeface="Arial"/>
                <a:ea typeface="Arial"/>
                <a:cs typeface="Arial"/>
                <a:sym typeface="Arial"/>
              </a:rPr>
              <a:t>2/3 des cours de demi-groupe</a:t>
            </a:r>
            <a:endParaRPr/>
          </a:p>
          <a:p>
            <a:pPr marL="457200" marR="0" lvl="0" indent="-457200" algn="l" rtl="0">
              <a:spcBef>
                <a:spcPts val="0"/>
              </a:spcBef>
              <a:spcAft>
                <a:spcPts val="0"/>
              </a:spcAft>
              <a:buClr>
                <a:schemeClr val="dk1"/>
              </a:buClr>
              <a:buSzPts val="2800"/>
              <a:buFont typeface="Arial"/>
              <a:buChar char="•"/>
            </a:pPr>
            <a:r>
              <a:rPr lang="fr-FR" sz="2800">
                <a:solidFill>
                  <a:schemeClr val="dk1"/>
                </a:solidFill>
                <a:latin typeface="Arial"/>
                <a:ea typeface="Arial"/>
                <a:cs typeface="Arial"/>
                <a:sym typeface="Arial"/>
              </a:rPr>
              <a:t>Une seule prépa scientifique</a:t>
            </a:r>
            <a:endParaRPr/>
          </a:p>
          <a:p>
            <a:pPr marL="457200" marR="0" lvl="0" indent="-457200" algn="l" rtl="0">
              <a:spcBef>
                <a:spcPts val="0"/>
              </a:spcBef>
              <a:spcAft>
                <a:spcPts val="0"/>
              </a:spcAft>
              <a:buClr>
                <a:schemeClr val="dk1"/>
              </a:buClr>
              <a:buSzPts val="2800"/>
              <a:buFont typeface="Arial"/>
              <a:buChar char="•"/>
            </a:pPr>
            <a:r>
              <a:rPr lang="fr-FR" sz="2800">
                <a:solidFill>
                  <a:schemeClr val="dk1"/>
                </a:solidFill>
                <a:latin typeface="Arial"/>
                <a:ea typeface="Arial"/>
                <a:cs typeface="Arial"/>
                <a:sym typeface="Arial"/>
              </a:rPr>
              <a:t>Avec un plateau technique</a:t>
            </a:r>
            <a:endParaRPr/>
          </a:p>
        </p:txBody>
      </p:sp>
      <p:pic>
        <p:nvPicPr>
          <p:cNvPr id="1090" name="Google Shape;1090;g3afc4d4c1f9_0_302"/>
          <p:cNvPicPr preferRelativeResize="0"/>
          <p:nvPr/>
        </p:nvPicPr>
        <p:blipFill rotWithShape="1">
          <a:blip r:embed="rId4">
            <a:alphaModFix/>
          </a:blip>
          <a:srcRect r="20729"/>
          <a:stretch/>
        </p:blipFill>
        <p:spPr>
          <a:xfrm rot="5400000">
            <a:off x="7264387" y="909652"/>
            <a:ext cx="4587019" cy="43398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g3afc4d4c1f9_0_314"/>
          <p:cNvSpPr txBox="1">
            <a:spLocks noGrp="1"/>
          </p:cNvSpPr>
          <p:nvPr>
            <p:ph type="title" idx="4294967295"/>
          </p:nvPr>
        </p:nvSpPr>
        <p:spPr>
          <a:xfrm>
            <a:off x="143339" y="575749"/>
            <a:ext cx="11329200" cy="5616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ct val="90909"/>
              <a:buFont typeface="Trebuchet MS"/>
              <a:buNone/>
            </a:pPr>
            <a:r>
              <a:rPr lang="fr-FR">
                <a:solidFill>
                  <a:schemeClr val="accent1"/>
                </a:solidFill>
              </a:rPr>
              <a:t>2- </a:t>
            </a:r>
            <a:r>
              <a:rPr lang="fr-FR" b="1">
                <a:solidFill>
                  <a:schemeClr val="accent1"/>
                </a:solidFill>
              </a:rPr>
              <a:t>La PTSI à Vilgé</a:t>
            </a:r>
            <a:r>
              <a:rPr lang="fr-FR">
                <a:solidFill>
                  <a:srgbClr val="AECF00"/>
                </a:solidFill>
              </a:rPr>
              <a:t>	</a:t>
            </a:r>
            <a:r>
              <a:rPr lang="fr-FR" sz="2800" b="1">
                <a:solidFill>
                  <a:srgbClr val="FF0000"/>
                </a:solidFill>
              </a:rPr>
              <a:t> </a:t>
            </a:r>
            <a:br>
              <a:rPr lang="fr-FR" sz="2800" b="1">
                <a:solidFill>
                  <a:srgbClr val="FF0000"/>
                </a:solidFill>
              </a:rPr>
            </a:br>
            <a:r>
              <a:rPr lang="fr-FR" sz="2800" b="1">
                <a:solidFill>
                  <a:srgbClr val="AECF00"/>
                </a:solidFill>
              </a:rPr>
              <a:t>Résultats 2025</a:t>
            </a:r>
            <a:endParaRPr/>
          </a:p>
        </p:txBody>
      </p:sp>
      <p:sp>
        <p:nvSpPr>
          <p:cNvPr id="1097" name="Google Shape;1097;g3afc4d4c1f9_0_314"/>
          <p:cNvSpPr txBox="1"/>
          <p:nvPr/>
        </p:nvSpPr>
        <p:spPr>
          <a:xfrm>
            <a:off x="515513" y="6356515"/>
            <a:ext cx="2844300" cy="364800"/>
          </a:xfrm>
          <a:prstGeom prst="rect">
            <a:avLst/>
          </a:prstGeom>
          <a:noFill/>
          <a:ln>
            <a:noFill/>
          </a:ln>
        </p:spPr>
        <p:txBody>
          <a:bodyPr spcFirstLastPara="1" wrap="square" lIns="90000" tIns="44975" rIns="90000" bIns="44975" anchor="t" anchorCtr="0">
            <a:noAutofit/>
          </a:bodyPr>
          <a:lstStyle/>
          <a:p>
            <a:pPr marL="0" marR="0" lvl="0" indent="0" algn="l" rtl="0">
              <a:lnSpc>
                <a:spcPct val="100000"/>
              </a:lnSpc>
              <a:spcBef>
                <a:spcPts val="0"/>
              </a:spcBef>
              <a:spcAft>
                <a:spcPts val="0"/>
              </a:spcAft>
              <a:buClr>
                <a:srgbClr val="AECF00"/>
              </a:buClr>
              <a:buSzPts val="1800"/>
              <a:buFont typeface="Calibri"/>
              <a:buNone/>
            </a:pPr>
            <a:r>
              <a:rPr lang="fr-FR" sz="1800" b="0" i="1" u="none" strike="noStrike" cap="none">
                <a:solidFill>
                  <a:srgbClr val="AECF00"/>
                </a:solidFill>
                <a:latin typeface="Calibri"/>
                <a:ea typeface="Calibri"/>
                <a:cs typeface="Calibri"/>
                <a:sym typeface="Calibri"/>
              </a:rPr>
              <a:t>PTSI/PT</a:t>
            </a:r>
            <a:r>
              <a:rPr lang="fr-FR" sz="1800" b="0" i="0" u="none" strike="noStrike" cap="none">
                <a:solidFill>
                  <a:srgbClr val="000000"/>
                </a:solidFill>
                <a:latin typeface="Calibri"/>
                <a:ea typeface="Calibri"/>
                <a:cs typeface="Calibri"/>
                <a:sym typeface="Calibri"/>
              </a:rPr>
              <a:t>	</a:t>
            </a:r>
            <a:endParaRPr/>
          </a:p>
        </p:txBody>
      </p:sp>
      <p:pic>
        <p:nvPicPr>
          <p:cNvPr id="1098" name="Google Shape;1098;g3afc4d4c1f9_0_314"/>
          <p:cNvPicPr preferRelativeResize="0"/>
          <p:nvPr/>
        </p:nvPicPr>
        <p:blipFill rotWithShape="1">
          <a:blip r:embed="rId3">
            <a:alphaModFix/>
          </a:blip>
          <a:srcRect/>
          <a:stretch/>
        </p:blipFill>
        <p:spPr>
          <a:xfrm>
            <a:off x="9648395" y="5939851"/>
            <a:ext cx="1907704" cy="918149"/>
          </a:xfrm>
          <a:prstGeom prst="rect">
            <a:avLst/>
          </a:prstGeom>
          <a:noFill/>
          <a:ln>
            <a:noFill/>
          </a:ln>
        </p:spPr>
      </p:pic>
      <p:sp>
        <p:nvSpPr>
          <p:cNvPr id="1099" name="Google Shape;1099;g3afc4d4c1f9_0_314"/>
          <p:cNvSpPr txBox="1"/>
          <p:nvPr/>
        </p:nvSpPr>
        <p:spPr>
          <a:xfrm>
            <a:off x="515513" y="6356515"/>
            <a:ext cx="2844300" cy="364800"/>
          </a:xfrm>
          <a:prstGeom prst="rect">
            <a:avLst/>
          </a:prstGeom>
          <a:noFill/>
          <a:ln>
            <a:noFill/>
          </a:ln>
        </p:spPr>
        <p:txBody>
          <a:bodyPr spcFirstLastPara="1" wrap="square" lIns="90000" tIns="44975" rIns="90000" bIns="44975" anchor="t" anchorCtr="0">
            <a:noAutofit/>
          </a:bodyPr>
          <a:lstStyle/>
          <a:p>
            <a:pPr marL="0" marR="0" lvl="0" indent="0" algn="l" rtl="0">
              <a:lnSpc>
                <a:spcPct val="100000"/>
              </a:lnSpc>
              <a:spcBef>
                <a:spcPts val="0"/>
              </a:spcBef>
              <a:spcAft>
                <a:spcPts val="0"/>
              </a:spcAft>
              <a:buClr>
                <a:srgbClr val="AECF00"/>
              </a:buClr>
              <a:buSzPts val="1800"/>
              <a:buFont typeface="Calibri"/>
              <a:buNone/>
            </a:pPr>
            <a:r>
              <a:rPr lang="fr-FR" sz="1800" b="0" i="1" u="none" strike="noStrike" cap="none">
                <a:solidFill>
                  <a:srgbClr val="AECF00"/>
                </a:solidFill>
                <a:latin typeface="Calibri"/>
                <a:ea typeface="Calibri"/>
                <a:cs typeface="Calibri"/>
                <a:sym typeface="Calibri"/>
              </a:rPr>
              <a:t>PTSI/PT</a:t>
            </a:r>
            <a:r>
              <a:rPr lang="fr-FR" sz="1800" b="0" i="0" u="none" strike="noStrike" cap="none">
                <a:solidFill>
                  <a:srgbClr val="000000"/>
                </a:solidFill>
                <a:latin typeface="Calibri"/>
                <a:ea typeface="Calibri"/>
                <a:cs typeface="Calibri"/>
                <a:sym typeface="Calibri"/>
              </a:rPr>
              <a:t>	</a:t>
            </a:r>
            <a:endParaRPr/>
          </a:p>
        </p:txBody>
      </p:sp>
      <p:graphicFrame>
        <p:nvGraphicFramePr>
          <p:cNvPr id="1100" name="Google Shape;1100;g3afc4d4c1f9_0_314"/>
          <p:cNvGraphicFramePr/>
          <p:nvPr/>
        </p:nvGraphicFramePr>
        <p:xfrm>
          <a:off x="665019" y="1671647"/>
          <a:ext cx="10807550" cy="3144600"/>
        </p:xfrm>
        <a:graphic>
          <a:graphicData uri="http://schemas.openxmlformats.org/drawingml/2006/table">
            <a:tbl>
              <a:tblPr firstRow="1" bandRow="1">
                <a:noFill/>
                <a:tableStyleId>{6A5768E4-795F-4642-9C78-1FC40FA5F78C}</a:tableStyleId>
              </a:tblPr>
              <a:tblGrid>
                <a:gridCol w="4507325">
                  <a:extLst>
                    <a:ext uri="{9D8B030D-6E8A-4147-A177-3AD203B41FA5}">
                      <a16:colId xmlns:a16="http://schemas.microsoft.com/office/drawing/2014/main" val="20000"/>
                    </a:ext>
                  </a:extLst>
                </a:gridCol>
                <a:gridCol w="2697700">
                  <a:extLst>
                    <a:ext uri="{9D8B030D-6E8A-4147-A177-3AD203B41FA5}">
                      <a16:colId xmlns:a16="http://schemas.microsoft.com/office/drawing/2014/main" val="20001"/>
                    </a:ext>
                  </a:extLst>
                </a:gridCol>
                <a:gridCol w="360252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fr-FR" sz="1800" u="none" strike="noStrike" cap="none">
                          <a:latin typeface="Arial"/>
                          <a:ea typeface="Arial"/>
                          <a:cs typeface="Arial"/>
                          <a:sym typeface="Arial"/>
                        </a:rPr>
                        <a:t>Ecoles</a:t>
                      </a:r>
                      <a:endParaRPr/>
                    </a:p>
                  </a:txBody>
                  <a:tcPr marL="91450" marR="91450" marT="45725" marB="45725"/>
                </a:tc>
                <a:tc>
                  <a:txBody>
                    <a:bodyPr/>
                    <a:lstStyle/>
                    <a:p>
                      <a:pPr marL="0" marR="0" lvl="0" indent="0" algn="l" rtl="0">
                        <a:spcBef>
                          <a:spcPts val="0"/>
                        </a:spcBef>
                        <a:spcAft>
                          <a:spcPts val="0"/>
                        </a:spcAft>
                        <a:buNone/>
                      </a:pPr>
                      <a:r>
                        <a:rPr lang="fr-FR" sz="1800">
                          <a:latin typeface="Arial"/>
                          <a:ea typeface="Arial"/>
                          <a:cs typeface="Arial"/>
                          <a:sym typeface="Arial"/>
                        </a:rPr>
                        <a:t>Admis</a:t>
                      </a:r>
                      <a:endParaRPr/>
                    </a:p>
                  </a:txBody>
                  <a:tcPr marL="91450" marR="91450" marT="45725" marB="45725"/>
                </a:tc>
                <a:tc>
                  <a:txBody>
                    <a:bodyPr/>
                    <a:lstStyle/>
                    <a:p>
                      <a:pPr marL="0" marR="0" lvl="0" indent="0" algn="l" rtl="0">
                        <a:spcBef>
                          <a:spcPts val="0"/>
                        </a:spcBef>
                        <a:spcAft>
                          <a:spcPts val="0"/>
                        </a:spcAft>
                        <a:buNone/>
                      </a:pPr>
                      <a:r>
                        <a:rPr lang="fr-FR" sz="1800">
                          <a:latin typeface="Arial"/>
                          <a:ea typeface="Arial"/>
                          <a:cs typeface="Arial"/>
                          <a:sym typeface="Arial"/>
                        </a:rPr>
                        <a:t>Intégrés</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fr-FR" sz="2000">
                          <a:latin typeface="Arial"/>
                          <a:ea typeface="Arial"/>
                          <a:cs typeface="Arial"/>
                          <a:sym typeface="Arial"/>
                        </a:rPr>
                        <a:t>ENS</a:t>
                      </a:r>
                      <a:endParaRPr/>
                    </a:p>
                  </a:txBody>
                  <a:tcPr marL="91450" marR="91450" marT="45725" marB="45725"/>
                </a:tc>
                <a:tc>
                  <a:txBody>
                    <a:bodyPr/>
                    <a:lstStyle/>
                    <a:p>
                      <a:pPr marL="0" marR="0" lvl="0" indent="0" algn="ctr" rtl="0">
                        <a:spcBef>
                          <a:spcPts val="0"/>
                        </a:spcBef>
                        <a:spcAft>
                          <a:spcPts val="0"/>
                        </a:spcAft>
                        <a:buNone/>
                      </a:pPr>
                      <a:r>
                        <a:rPr lang="fr-FR" sz="2000">
                          <a:latin typeface="Arial"/>
                          <a:ea typeface="Arial"/>
                          <a:cs typeface="Arial"/>
                          <a:sym typeface="Arial"/>
                        </a:rPr>
                        <a:t>4</a:t>
                      </a:r>
                      <a:endParaRPr/>
                    </a:p>
                  </a:txBody>
                  <a:tcPr marL="91450" marR="91450" marT="45725" marB="45725"/>
                </a:tc>
                <a:tc>
                  <a:txBody>
                    <a:bodyPr/>
                    <a:lstStyle/>
                    <a:p>
                      <a:pPr marL="0" marR="0" lvl="0" indent="0" algn="ctr" rtl="0">
                        <a:spcBef>
                          <a:spcPts val="0"/>
                        </a:spcBef>
                        <a:spcAft>
                          <a:spcPts val="0"/>
                        </a:spcAft>
                        <a:buNone/>
                      </a:pPr>
                      <a:r>
                        <a:rPr lang="fr-FR" sz="2000">
                          <a:latin typeface="Arial"/>
                          <a:ea typeface="Arial"/>
                          <a:cs typeface="Arial"/>
                          <a:sym typeface="Arial"/>
                        </a:rPr>
                        <a:t>1</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fr-FR" sz="2000">
                          <a:latin typeface="Arial"/>
                          <a:ea typeface="Arial"/>
                          <a:cs typeface="Arial"/>
                          <a:sym typeface="Arial"/>
                        </a:rPr>
                        <a:t>Centrales</a:t>
                      </a:r>
                      <a:endParaRPr/>
                    </a:p>
                  </a:txBody>
                  <a:tcPr marL="91450" marR="91450" marT="45725" marB="45725"/>
                </a:tc>
                <a:tc>
                  <a:txBody>
                    <a:bodyPr/>
                    <a:lstStyle/>
                    <a:p>
                      <a:pPr marL="0" marR="0" lvl="0" indent="0" algn="ctr" rtl="0">
                        <a:spcBef>
                          <a:spcPts val="0"/>
                        </a:spcBef>
                        <a:spcAft>
                          <a:spcPts val="0"/>
                        </a:spcAft>
                        <a:buNone/>
                      </a:pPr>
                      <a:r>
                        <a:rPr lang="fr-FR" sz="2000">
                          <a:latin typeface="Arial"/>
                          <a:ea typeface="Arial"/>
                          <a:cs typeface="Arial"/>
                          <a:sym typeface="Arial"/>
                        </a:rPr>
                        <a:t>4</a:t>
                      </a:r>
                      <a:endParaRPr/>
                    </a:p>
                  </a:txBody>
                  <a:tcPr marL="91450" marR="91450" marT="45725" marB="45725"/>
                </a:tc>
                <a:tc>
                  <a:txBody>
                    <a:bodyPr/>
                    <a:lstStyle/>
                    <a:p>
                      <a:pPr marL="0" marR="0" lvl="0" indent="0" algn="ctr" rtl="0">
                        <a:spcBef>
                          <a:spcPts val="0"/>
                        </a:spcBef>
                        <a:spcAft>
                          <a:spcPts val="0"/>
                        </a:spcAft>
                        <a:buNone/>
                      </a:pPr>
                      <a:r>
                        <a:rPr lang="fr-FR" sz="2000">
                          <a:latin typeface="Arial"/>
                          <a:ea typeface="Arial"/>
                          <a:cs typeface="Arial"/>
                          <a:sym typeface="Arial"/>
                        </a:rPr>
                        <a:t>1</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fr-FR" sz="2000">
                          <a:latin typeface="Arial"/>
                          <a:ea typeface="Arial"/>
                          <a:cs typeface="Arial"/>
                          <a:sym typeface="Arial"/>
                        </a:rPr>
                        <a:t>Mines</a:t>
                      </a:r>
                      <a:endParaRPr/>
                    </a:p>
                  </a:txBody>
                  <a:tcPr marL="91450" marR="91450" marT="45725" marB="45725"/>
                </a:tc>
                <a:tc>
                  <a:txBody>
                    <a:bodyPr/>
                    <a:lstStyle/>
                    <a:p>
                      <a:pPr marL="0" marR="0" lvl="0" indent="0" algn="ctr" rtl="0">
                        <a:spcBef>
                          <a:spcPts val="0"/>
                        </a:spcBef>
                        <a:spcAft>
                          <a:spcPts val="0"/>
                        </a:spcAft>
                        <a:buNone/>
                      </a:pPr>
                      <a:r>
                        <a:rPr lang="fr-FR" sz="2000">
                          <a:latin typeface="Arial"/>
                          <a:ea typeface="Arial"/>
                          <a:cs typeface="Arial"/>
                          <a:sym typeface="Arial"/>
                        </a:rPr>
                        <a:t>4</a:t>
                      </a:r>
                      <a:endParaRPr/>
                    </a:p>
                  </a:txBody>
                  <a:tcPr marL="91450" marR="91450" marT="45725" marB="45725"/>
                </a:tc>
                <a:tc>
                  <a:txBody>
                    <a:bodyPr/>
                    <a:lstStyle/>
                    <a:p>
                      <a:pPr marL="0" marR="0" lvl="0" indent="0" algn="ctr" rtl="0">
                        <a:spcBef>
                          <a:spcPts val="0"/>
                        </a:spcBef>
                        <a:spcAft>
                          <a:spcPts val="0"/>
                        </a:spcAft>
                        <a:buNone/>
                      </a:pPr>
                      <a:r>
                        <a:rPr lang="fr-FR" sz="2000">
                          <a:latin typeface="Arial"/>
                          <a:ea typeface="Arial"/>
                          <a:cs typeface="Arial"/>
                          <a:sym typeface="Arial"/>
                        </a:rPr>
                        <a:t>2</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fr-FR" sz="2000">
                          <a:latin typeface="Arial"/>
                          <a:ea typeface="Arial"/>
                          <a:cs typeface="Arial"/>
                          <a:sym typeface="Arial"/>
                        </a:rPr>
                        <a:t>Arts et Métiers</a:t>
                      </a:r>
                      <a:endParaRPr/>
                    </a:p>
                  </a:txBody>
                  <a:tcPr marL="91450" marR="91450" marT="45725" marB="45725"/>
                </a:tc>
                <a:tc>
                  <a:txBody>
                    <a:bodyPr/>
                    <a:lstStyle/>
                    <a:p>
                      <a:pPr marL="0" marR="0" lvl="0" indent="0" algn="ctr" rtl="0">
                        <a:spcBef>
                          <a:spcPts val="0"/>
                        </a:spcBef>
                        <a:spcAft>
                          <a:spcPts val="0"/>
                        </a:spcAft>
                        <a:buNone/>
                      </a:pPr>
                      <a:r>
                        <a:rPr lang="fr-FR" sz="2000">
                          <a:latin typeface="Arial"/>
                          <a:ea typeface="Arial"/>
                          <a:cs typeface="Arial"/>
                          <a:sym typeface="Arial"/>
                        </a:rPr>
                        <a:t>9</a:t>
                      </a:r>
                      <a:endParaRPr/>
                    </a:p>
                  </a:txBody>
                  <a:tcPr marL="91450" marR="91450" marT="45725" marB="45725"/>
                </a:tc>
                <a:tc>
                  <a:txBody>
                    <a:bodyPr/>
                    <a:lstStyle/>
                    <a:p>
                      <a:pPr marL="0" marR="0" lvl="0" indent="0" algn="ctr" rtl="0">
                        <a:spcBef>
                          <a:spcPts val="0"/>
                        </a:spcBef>
                        <a:spcAft>
                          <a:spcPts val="0"/>
                        </a:spcAft>
                        <a:buNone/>
                      </a:pPr>
                      <a:r>
                        <a:rPr lang="fr-FR" sz="2000">
                          <a:latin typeface="Arial"/>
                          <a:ea typeface="Arial"/>
                          <a:cs typeface="Arial"/>
                          <a:sym typeface="Arial"/>
                        </a:rPr>
                        <a:t>6</a:t>
                      </a:r>
                      <a:endParaRPr/>
                    </a:p>
                  </a:txBody>
                  <a:tcPr marL="91450" marR="91450" marT="45725" marB="45725"/>
                </a:tc>
                <a:extLst>
                  <a:ext uri="{0D108BD9-81ED-4DB2-BD59-A6C34878D82A}">
                    <a16:rowId xmlns:a16="http://schemas.microsoft.com/office/drawing/2014/main" val="10004"/>
                  </a:ext>
                </a:extLst>
              </a:tr>
              <a:tr h="273050">
                <a:tc>
                  <a:txBody>
                    <a:bodyPr/>
                    <a:lstStyle/>
                    <a:p>
                      <a:pPr marL="0" marR="0" lvl="0" indent="0" algn="l" rtl="0">
                        <a:spcBef>
                          <a:spcPts val="0"/>
                        </a:spcBef>
                        <a:spcAft>
                          <a:spcPts val="0"/>
                        </a:spcAft>
                        <a:buNone/>
                      </a:pPr>
                      <a:r>
                        <a:rPr lang="fr-FR" sz="2000">
                          <a:solidFill>
                            <a:srgbClr val="FF0000"/>
                          </a:solidFill>
                          <a:latin typeface="Arial"/>
                          <a:ea typeface="Arial"/>
                          <a:cs typeface="Arial"/>
                          <a:sym typeface="Arial"/>
                        </a:rPr>
                        <a:t>Groupe A + ENS</a:t>
                      </a:r>
                      <a:endParaRPr/>
                    </a:p>
                  </a:txBody>
                  <a:tcPr marL="91450" marR="91450" marT="45725" marB="45725"/>
                </a:tc>
                <a:tc gridSpan="2">
                  <a:txBody>
                    <a:bodyPr/>
                    <a:lstStyle/>
                    <a:p>
                      <a:pPr marL="0" marR="0" lvl="0" indent="0" algn="ctr" rtl="0">
                        <a:spcBef>
                          <a:spcPts val="0"/>
                        </a:spcBef>
                        <a:spcAft>
                          <a:spcPts val="0"/>
                        </a:spcAft>
                        <a:buNone/>
                      </a:pPr>
                      <a:r>
                        <a:rPr lang="fr-FR" sz="2000">
                          <a:solidFill>
                            <a:srgbClr val="FF0000"/>
                          </a:solidFill>
                          <a:latin typeface="Arial"/>
                          <a:ea typeface="Arial"/>
                          <a:cs typeface="Arial"/>
                          <a:sym typeface="Arial"/>
                        </a:rPr>
                        <a:t>9 (+3) /28</a:t>
                      </a:r>
                      <a:endParaRPr/>
                    </a:p>
                  </a:txBody>
                  <a:tcPr marL="91450" marR="91450" marT="45725" marB="45725"/>
                </a:tc>
                <a:tc hMerge="1">
                  <a:txBody>
                    <a:bodyPr/>
                    <a:lstStyle/>
                    <a:p>
                      <a:endParaRPr lang="fr-FR"/>
                    </a:p>
                  </a:txBody>
                  <a:tcPr/>
                </a:tc>
                <a:extLst>
                  <a:ext uri="{0D108BD9-81ED-4DB2-BD59-A6C34878D82A}">
                    <a16:rowId xmlns:a16="http://schemas.microsoft.com/office/drawing/2014/main" val="10005"/>
                  </a:ext>
                </a:extLst>
              </a:tr>
              <a:tr h="182875">
                <a:tc>
                  <a:txBody>
                    <a:bodyPr/>
                    <a:lstStyle/>
                    <a:p>
                      <a:pPr marL="0" marR="0" lvl="0" indent="0" algn="l" rtl="0">
                        <a:spcBef>
                          <a:spcPts val="0"/>
                        </a:spcBef>
                        <a:spcAft>
                          <a:spcPts val="0"/>
                        </a:spcAft>
                        <a:buNone/>
                      </a:pPr>
                      <a:r>
                        <a:rPr lang="fr-FR" sz="2000">
                          <a:solidFill>
                            <a:srgbClr val="FF0000"/>
                          </a:solidFill>
                          <a:latin typeface="Arial"/>
                          <a:ea typeface="Arial"/>
                          <a:cs typeface="Arial"/>
                          <a:sym typeface="Arial"/>
                        </a:rPr>
                        <a:t>Groupe B </a:t>
                      </a:r>
                      <a:endParaRPr/>
                    </a:p>
                  </a:txBody>
                  <a:tcPr marL="91450" marR="91450" marT="45725" marB="45725"/>
                </a:tc>
                <a:tc gridSpan="2">
                  <a:txBody>
                    <a:bodyPr/>
                    <a:lstStyle/>
                    <a:p>
                      <a:pPr marL="0" marR="0" lvl="0" indent="0" algn="ctr" rtl="0">
                        <a:spcBef>
                          <a:spcPts val="0"/>
                        </a:spcBef>
                        <a:spcAft>
                          <a:spcPts val="0"/>
                        </a:spcAft>
                        <a:buNone/>
                      </a:pPr>
                      <a:r>
                        <a:rPr lang="fr-FR" sz="2000">
                          <a:solidFill>
                            <a:srgbClr val="FF0000"/>
                          </a:solidFill>
                          <a:latin typeface="Arial"/>
                          <a:ea typeface="Arial"/>
                          <a:cs typeface="Arial"/>
                          <a:sym typeface="Arial"/>
                        </a:rPr>
                        <a:t>10/28</a:t>
                      </a:r>
                      <a:endParaRPr/>
                    </a:p>
                  </a:txBody>
                  <a:tcPr marL="91450" marR="91450" marT="45725" marB="45725"/>
                </a:tc>
                <a:tc hMerge="1">
                  <a:txBody>
                    <a:bodyPr/>
                    <a:lstStyle/>
                    <a:p>
                      <a:endParaRPr lang="fr-FR"/>
                    </a:p>
                  </a:txBody>
                  <a:tcPr/>
                </a:tc>
                <a:extLst>
                  <a:ext uri="{0D108BD9-81ED-4DB2-BD59-A6C34878D82A}">
                    <a16:rowId xmlns:a16="http://schemas.microsoft.com/office/drawing/2014/main" val="10006"/>
                  </a:ext>
                </a:extLst>
              </a:tr>
              <a:tr h="254000">
                <a:tc>
                  <a:txBody>
                    <a:bodyPr/>
                    <a:lstStyle/>
                    <a:p>
                      <a:pPr marL="0" marR="0" lvl="0" indent="0" algn="l" rtl="0">
                        <a:spcBef>
                          <a:spcPts val="0"/>
                        </a:spcBef>
                        <a:spcAft>
                          <a:spcPts val="0"/>
                        </a:spcAft>
                        <a:buNone/>
                      </a:pPr>
                      <a:r>
                        <a:rPr lang="fr-FR" sz="2000">
                          <a:solidFill>
                            <a:srgbClr val="FF0000"/>
                          </a:solidFill>
                          <a:latin typeface="Arial"/>
                          <a:ea typeface="Arial"/>
                          <a:cs typeface="Arial"/>
                          <a:sym typeface="Arial"/>
                        </a:rPr>
                        <a:t>Groupe C</a:t>
                      </a:r>
                      <a:endParaRPr/>
                    </a:p>
                  </a:txBody>
                  <a:tcPr marL="91450" marR="91450" marT="45725" marB="45725"/>
                </a:tc>
                <a:tc gridSpan="2">
                  <a:txBody>
                    <a:bodyPr/>
                    <a:lstStyle/>
                    <a:p>
                      <a:pPr marL="0" marR="0" lvl="0" indent="0" algn="ctr" rtl="0">
                        <a:spcBef>
                          <a:spcPts val="0"/>
                        </a:spcBef>
                        <a:spcAft>
                          <a:spcPts val="0"/>
                        </a:spcAft>
                        <a:buNone/>
                      </a:pPr>
                      <a:r>
                        <a:rPr lang="fr-FR" sz="2000">
                          <a:solidFill>
                            <a:srgbClr val="FF0000"/>
                          </a:solidFill>
                          <a:latin typeface="Arial"/>
                          <a:ea typeface="Arial"/>
                          <a:cs typeface="Arial"/>
                          <a:sym typeface="Arial"/>
                        </a:rPr>
                        <a:t>6/28</a:t>
                      </a:r>
                      <a:endParaRPr/>
                    </a:p>
                  </a:txBody>
                  <a:tcPr marL="91450" marR="91450" marT="45725" marB="45725"/>
                </a:tc>
                <a:tc hMerge="1">
                  <a:txBody>
                    <a:bodyPr/>
                    <a:lstStyle/>
                    <a:p>
                      <a:endParaRPr lang="fr-FR"/>
                    </a:p>
                  </a:txBody>
                  <a:tcPr/>
                </a:tc>
                <a:extLst>
                  <a:ext uri="{0D108BD9-81ED-4DB2-BD59-A6C34878D82A}">
                    <a16:rowId xmlns:a16="http://schemas.microsoft.com/office/drawing/2014/main" val="10007"/>
                  </a:ext>
                </a:extLst>
              </a:tr>
            </a:tbl>
          </a:graphicData>
        </a:graphic>
      </p:graphicFrame>
      <p:sp>
        <p:nvSpPr>
          <p:cNvPr id="1101" name="Google Shape;1101;g3afc4d4c1f9_0_314"/>
          <p:cNvSpPr/>
          <p:nvPr/>
        </p:nvSpPr>
        <p:spPr>
          <a:xfrm>
            <a:off x="1617245" y="5350468"/>
            <a:ext cx="100788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3200" b="1">
                <a:solidFill>
                  <a:schemeClr val="dk1"/>
                </a:solidFill>
                <a:latin typeface="Arial"/>
                <a:ea typeface="Arial"/>
                <a:cs typeface="Arial"/>
                <a:sym typeface="Arial"/>
              </a:rPr>
              <a:t>Vilgénis fait réussir TOUT le monde !</a:t>
            </a:r>
            <a:endParaRPr/>
          </a:p>
        </p:txBody>
      </p:sp>
      <p:sp>
        <p:nvSpPr>
          <p:cNvPr id="1102" name="Google Shape;1102;g3afc4d4c1f9_0_314"/>
          <p:cNvSpPr/>
          <p:nvPr/>
        </p:nvSpPr>
        <p:spPr>
          <a:xfrm>
            <a:off x="496039" y="5360353"/>
            <a:ext cx="1053600" cy="720600"/>
          </a:xfrm>
          <a:prstGeom prst="striped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g3afc4d4c1f9_0_325"/>
          <p:cNvSpPr txBox="1">
            <a:spLocks noGrp="1"/>
          </p:cNvSpPr>
          <p:nvPr>
            <p:ph type="title" idx="4294967295"/>
          </p:nvPr>
        </p:nvSpPr>
        <p:spPr>
          <a:xfrm>
            <a:off x="143339" y="575749"/>
            <a:ext cx="3058800" cy="5616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AECF00"/>
              </a:buClr>
              <a:buSzPct val="90909"/>
              <a:buFont typeface="Trebuchet MS"/>
              <a:buNone/>
            </a:pPr>
            <a:r>
              <a:rPr lang="fr-FR">
                <a:solidFill>
                  <a:srgbClr val="AECF00"/>
                </a:solidFill>
              </a:rPr>
              <a:t>Sommaire</a:t>
            </a:r>
            <a:endParaRPr b="1">
              <a:solidFill>
                <a:srgbClr val="AECF00"/>
              </a:solidFill>
            </a:endParaRPr>
          </a:p>
        </p:txBody>
      </p:sp>
      <p:sp>
        <p:nvSpPr>
          <p:cNvPr id="1109" name="Google Shape;1109;g3afc4d4c1f9_0_325"/>
          <p:cNvSpPr txBox="1"/>
          <p:nvPr/>
        </p:nvSpPr>
        <p:spPr>
          <a:xfrm>
            <a:off x="515513" y="6356515"/>
            <a:ext cx="2844300" cy="364800"/>
          </a:xfrm>
          <a:prstGeom prst="rect">
            <a:avLst/>
          </a:prstGeom>
          <a:noFill/>
          <a:ln>
            <a:noFill/>
          </a:ln>
        </p:spPr>
        <p:txBody>
          <a:bodyPr spcFirstLastPara="1" wrap="square" lIns="90000" tIns="44975" rIns="90000" bIns="44975" anchor="t" anchorCtr="0">
            <a:noAutofit/>
          </a:bodyPr>
          <a:lstStyle/>
          <a:p>
            <a:pPr marL="0" marR="0" lvl="0" indent="0" algn="l" rtl="0">
              <a:lnSpc>
                <a:spcPct val="100000"/>
              </a:lnSpc>
              <a:spcBef>
                <a:spcPts val="0"/>
              </a:spcBef>
              <a:spcAft>
                <a:spcPts val="0"/>
              </a:spcAft>
              <a:buClr>
                <a:srgbClr val="AECF00"/>
              </a:buClr>
              <a:buSzPts val="1800"/>
              <a:buFont typeface="Calibri"/>
              <a:buNone/>
            </a:pPr>
            <a:r>
              <a:rPr lang="fr-FR" sz="1800" b="0" i="1" u="none" strike="noStrike" cap="none">
                <a:solidFill>
                  <a:srgbClr val="AECF00"/>
                </a:solidFill>
                <a:latin typeface="Calibri"/>
                <a:ea typeface="Calibri"/>
                <a:cs typeface="Calibri"/>
                <a:sym typeface="Calibri"/>
              </a:rPr>
              <a:t>PTSI/PT</a:t>
            </a:r>
            <a:r>
              <a:rPr lang="fr-FR" sz="1800" b="0" i="0" u="none" strike="noStrike" cap="none">
                <a:solidFill>
                  <a:srgbClr val="000000"/>
                </a:solidFill>
                <a:latin typeface="Calibri"/>
                <a:ea typeface="Calibri"/>
                <a:cs typeface="Calibri"/>
                <a:sym typeface="Calibri"/>
              </a:rPr>
              <a:t>	</a:t>
            </a:r>
            <a:endParaRPr/>
          </a:p>
        </p:txBody>
      </p:sp>
      <p:pic>
        <p:nvPicPr>
          <p:cNvPr id="1110" name="Google Shape;1110;g3afc4d4c1f9_0_325"/>
          <p:cNvPicPr preferRelativeResize="0"/>
          <p:nvPr/>
        </p:nvPicPr>
        <p:blipFill rotWithShape="1">
          <a:blip r:embed="rId3">
            <a:alphaModFix/>
          </a:blip>
          <a:srcRect/>
          <a:stretch/>
        </p:blipFill>
        <p:spPr>
          <a:xfrm>
            <a:off x="9648395" y="5939851"/>
            <a:ext cx="1907704" cy="918149"/>
          </a:xfrm>
          <a:prstGeom prst="rect">
            <a:avLst/>
          </a:prstGeom>
          <a:noFill/>
          <a:ln>
            <a:noFill/>
          </a:ln>
        </p:spPr>
      </p:pic>
      <p:sp>
        <p:nvSpPr>
          <p:cNvPr id="1111" name="Google Shape;1111;g3afc4d4c1f9_0_325"/>
          <p:cNvSpPr txBox="1"/>
          <p:nvPr/>
        </p:nvSpPr>
        <p:spPr>
          <a:xfrm>
            <a:off x="1937752" y="1985819"/>
            <a:ext cx="9835500" cy="19395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4000"/>
              <a:buFont typeface="Trebuchet MS"/>
              <a:buAutoNum type="arabicPeriod"/>
            </a:pPr>
            <a:r>
              <a:rPr lang="fr-FR" sz="4000">
                <a:solidFill>
                  <a:schemeClr val="dk1"/>
                </a:solidFill>
                <a:latin typeface="Arial"/>
                <a:ea typeface="Arial"/>
                <a:cs typeface="Arial"/>
                <a:sym typeface="Arial"/>
              </a:rPr>
              <a:t>La PTSI en résumé</a:t>
            </a:r>
            <a:endParaRPr/>
          </a:p>
          <a:p>
            <a:pPr marL="342900" marR="0" lvl="0" indent="-342900" algn="l" rtl="0">
              <a:spcBef>
                <a:spcPts val="0"/>
              </a:spcBef>
              <a:spcAft>
                <a:spcPts val="0"/>
              </a:spcAft>
              <a:buClr>
                <a:schemeClr val="dk1"/>
              </a:buClr>
              <a:buSzPts val="4000"/>
              <a:buFont typeface="Trebuchet MS"/>
              <a:buAutoNum type="arabicPeriod"/>
            </a:pPr>
            <a:r>
              <a:rPr lang="fr-FR" sz="4000">
                <a:solidFill>
                  <a:schemeClr val="dk1"/>
                </a:solidFill>
                <a:latin typeface="Arial"/>
                <a:ea typeface="Arial"/>
                <a:cs typeface="Arial"/>
                <a:sym typeface="Arial"/>
              </a:rPr>
              <a:t>La PTSI à Vilgé</a:t>
            </a:r>
            <a:endParaRPr/>
          </a:p>
          <a:p>
            <a:pPr marL="342900" marR="0" lvl="0" indent="-342900" algn="l" rtl="0">
              <a:spcBef>
                <a:spcPts val="0"/>
              </a:spcBef>
              <a:spcAft>
                <a:spcPts val="0"/>
              </a:spcAft>
              <a:buClr>
                <a:schemeClr val="dk1"/>
              </a:buClr>
              <a:buSzPts val="4000"/>
              <a:buFont typeface="Trebuchet MS"/>
              <a:buAutoNum type="arabicPeriod"/>
            </a:pPr>
            <a:r>
              <a:rPr lang="fr-FR" sz="4000" b="1">
                <a:solidFill>
                  <a:schemeClr val="dk1"/>
                </a:solidFill>
                <a:latin typeface="Arial"/>
                <a:ea typeface="Arial"/>
                <a:cs typeface="Arial"/>
                <a:sym typeface="Arial"/>
              </a:rPr>
              <a:t>Nos critères de recrutement</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g3afc4d4c1f9_0_333"/>
          <p:cNvSpPr txBox="1">
            <a:spLocks noGrp="1"/>
          </p:cNvSpPr>
          <p:nvPr>
            <p:ph type="title" idx="4294967295"/>
          </p:nvPr>
        </p:nvSpPr>
        <p:spPr>
          <a:xfrm>
            <a:off x="143339" y="575749"/>
            <a:ext cx="11329200" cy="5616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ct val="142857"/>
              <a:buFont typeface="Trebuchet MS"/>
              <a:buNone/>
            </a:pPr>
            <a:r>
              <a:rPr lang="fr-FR">
                <a:solidFill>
                  <a:schemeClr val="accent1"/>
                </a:solidFill>
              </a:rPr>
              <a:t>3- </a:t>
            </a:r>
            <a:r>
              <a:rPr lang="fr-FR" b="1">
                <a:solidFill>
                  <a:schemeClr val="accent1"/>
                </a:solidFill>
              </a:rPr>
              <a:t>Nos critères de recrutement </a:t>
            </a:r>
            <a:endParaRPr sz="2800" b="1">
              <a:solidFill>
                <a:srgbClr val="AECF00"/>
              </a:solidFill>
            </a:endParaRPr>
          </a:p>
        </p:txBody>
      </p:sp>
      <p:sp>
        <p:nvSpPr>
          <p:cNvPr id="1118" name="Google Shape;1118;g3afc4d4c1f9_0_333"/>
          <p:cNvSpPr txBox="1"/>
          <p:nvPr/>
        </p:nvSpPr>
        <p:spPr>
          <a:xfrm>
            <a:off x="515513" y="6356515"/>
            <a:ext cx="2844300" cy="364800"/>
          </a:xfrm>
          <a:prstGeom prst="rect">
            <a:avLst/>
          </a:prstGeom>
          <a:noFill/>
          <a:ln>
            <a:noFill/>
          </a:ln>
        </p:spPr>
        <p:txBody>
          <a:bodyPr spcFirstLastPara="1" wrap="square" lIns="90000" tIns="44975" rIns="90000" bIns="44975" anchor="t" anchorCtr="0">
            <a:noAutofit/>
          </a:bodyPr>
          <a:lstStyle/>
          <a:p>
            <a:pPr marL="0" marR="0" lvl="0" indent="0" algn="l" rtl="0">
              <a:lnSpc>
                <a:spcPct val="100000"/>
              </a:lnSpc>
              <a:spcBef>
                <a:spcPts val="0"/>
              </a:spcBef>
              <a:spcAft>
                <a:spcPts val="0"/>
              </a:spcAft>
              <a:buClr>
                <a:srgbClr val="AECF00"/>
              </a:buClr>
              <a:buSzPts val="1800"/>
              <a:buFont typeface="Calibri"/>
              <a:buNone/>
            </a:pPr>
            <a:r>
              <a:rPr lang="fr-FR" sz="1800" b="0" i="1" u="none" strike="noStrike" cap="none">
                <a:solidFill>
                  <a:srgbClr val="AECF00"/>
                </a:solidFill>
                <a:latin typeface="Calibri"/>
                <a:ea typeface="Calibri"/>
                <a:cs typeface="Calibri"/>
                <a:sym typeface="Calibri"/>
              </a:rPr>
              <a:t>PTSI/PT</a:t>
            </a:r>
            <a:r>
              <a:rPr lang="fr-FR" sz="1800" b="0" i="0" u="none" strike="noStrike" cap="none">
                <a:solidFill>
                  <a:srgbClr val="000000"/>
                </a:solidFill>
                <a:latin typeface="Calibri"/>
                <a:ea typeface="Calibri"/>
                <a:cs typeface="Calibri"/>
                <a:sym typeface="Calibri"/>
              </a:rPr>
              <a:t>	</a:t>
            </a:r>
            <a:endParaRPr/>
          </a:p>
        </p:txBody>
      </p:sp>
      <p:pic>
        <p:nvPicPr>
          <p:cNvPr id="1119" name="Google Shape;1119;g3afc4d4c1f9_0_333"/>
          <p:cNvPicPr preferRelativeResize="0"/>
          <p:nvPr/>
        </p:nvPicPr>
        <p:blipFill rotWithShape="1">
          <a:blip r:embed="rId3">
            <a:alphaModFix/>
          </a:blip>
          <a:srcRect/>
          <a:stretch/>
        </p:blipFill>
        <p:spPr>
          <a:xfrm>
            <a:off x="9648395" y="5939851"/>
            <a:ext cx="1907704" cy="918149"/>
          </a:xfrm>
          <a:prstGeom prst="rect">
            <a:avLst/>
          </a:prstGeom>
          <a:noFill/>
          <a:ln>
            <a:noFill/>
          </a:ln>
        </p:spPr>
      </p:pic>
      <p:sp>
        <p:nvSpPr>
          <p:cNvPr id="1120" name="Google Shape;1120;g3afc4d4c1f9_0_333"/>
          <p:cNvSpPr txBox="1"/>
          <p:nvPr/>
        </p:nvSpPr>
        <p:spPr>
          <a:xfrm>
            <a:off x="515513" y="6356515"/>
            <a:ext cx="2844300" cy="364800"/>
          </a:xfrm>
          <a:prstGeom prst="rect">
            <a:avLst/>
          </a:prstGeom>
          <a:noFill/>
          <a:ln>
            <a:noFill/>
          </a:ln>
        </p:spPr>
        <p:txBody>
          <a:bodyPr spcFirstLastPara="1" wrap="square" lIns="90000" tIns="44975" rIns="90000" bIns="44975" anchor="t" anchorCtr="0">
            <a:noAutofit/>
          </a:bodyPr>
          <a:lstStyle/>
          <a:p>
            <a:pPr marL="0" marR="0" lvl="0" indent="0" algn="l" rtl="0">
              <a:lnSpc>
                <a:spcPct val="100000"/>
              </a:lnSpc>
              <a:spcBef>
                <a:spcPts val="0"/>
              </a:spcBef>
              <a:spcAft>
                <a:spcPts val="0"/>
              </a:spcAft>
              <a:buClr>
                <a:srgbClr val="AECF00"/>
              </a:buClr>
              <a:buSzPts val="1800"/>
              <a:buFont typeface="Calibri"/>
              <a:buNone/>
            </a:pPr>
            <a:r>
              <a:rPr lang="fr-FR" sz="1800" b="0" i="1" u="none" strike="noStrike" cap="none">
                <a:solidFill>
                  <a:srgbClr val="AECF00"/>
                </a:solidFill>
                <a:latin typeface="Calibri"/>
                <a:ea typeface="Calibri"/>
                <a:cs typeface="Calibri"/>
                <a:sym typeface="Calibri"/>
              </a:rPr>
              <a:t>PTSI/PT</a:t>
            </a:r>
            <a:r>
              <a:rPr lang="fr-FR" sz="1800" b="0" i="0" u="none" strike="noStrike" cap="none">
                <a:solidFill>
                  <a:srgbClr val="000000"/>
                </a:solidFill>
                <a:latin typeface="Calibri"/>
                <a:ea typeface="Calibri"/>
                <a:cs typeface="Calibri"/>
                <a:sym typeface="Calibri"/>
              </a:rPr>
              <a:t>	</a:t>
            </a:r>
            <a:endParaRPr/>
          </a:p>
        </p:txBody>
      </p:sp>
      <p:sp>
        <p:nvSpPr>
          <p:cNvPr id="1121" name="Google Shape;1121;g3afc4d4c1f9_0_333"/>
          <p:cNvSpPr txBox="1"/>
          <p:nvPr/>
        </p:nvSpPr>
        <p:spPr>
          <a:xfrm>
            <a:off x="434493" y="1450148"/>
            <a:ext cx="11037900" cy="4594500"/>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rgbClr val="000000"/>
              </a:buClr>
              <a:buSzPts val="2400"/>
              <a:buFont typeface="Arial"/>
              <a:buChar char="•"/>
            </a:pPr>
            <a:r>
              <a:rPr lang="fr-FR" sz="2400" b="0" i="0" u="none" strike="noStrike" cap="none">
                <a:solidFill>
                  <a:srgbClr val="000000"/>
                </a:solidFill>
                <a:latin typeface="Arial"/>
                <a:ea typeface="Arial"/>
                <a:cs typeface="Arial"/>
                <a:sym typeface="Arial"/>
              </a:rPr>
              <a:t>Tous les dossiers sont lus par un membre de l’équipe et relus par un second.</a:t>
            </a:r>
            <a:endParaRPr/>
          </a:p>
          <a:p>
            <a:pPr marL="571500" marR="0" lvl="0" indent="-571500" algn="l" rtl="0">
              <a:spcBef>
                <a:spcPts val="900"/>
              </a:spcBef>
              <a:spcAft>
                <a:spcPts val="0"/>
              </a:spcAft>
              <a:buClr>
                <a:srgbClr val="000000"/>
              </a:buClr>
              <a:buSzPts val="2400"/>
              <a:buFont typeface="Arial"/>
              <a:buChar char="•"/>
            </a:pPr>
            <a:r>
              <a:rPr lang="fr-FR" sz="2400" b="0" i="0" u="none" strike="noStrike" cap="none">
                <a:solidFill>
                  <a:srgbClr val="000000"/>
                </a:solidFill>
                <a:latin typeface="Arial"/>
                <a:ea typeface="Arial"/>
                <a:cs typeface="Arial"/>
                <a:sym typeface="Arial"/>
              </a:rPr>
              <a:t>Aucun algorithme n’est appliqué, tous les dossiers sont classés manuellement</a:t>
            </a:r>
            <a:endParaRPr/>
          </a:p>
          <a:p>
            <a:pPr marL="571500" marR="0" lvl="0" indent="-419100" algn="l" rtl="0">
              <a:lnSpc>
                <a:spcPct val="100000"/>
              </a:lnSpc>
              <a:spcBef>
                <a:spcPts val="900"/>
              </a:spcBef>
              <a:spcAft>
                <a:spcPts val="0"/>
              </a:spcAft>
              <a:buClr>
                <a:srgbClr val="000000"/>
              </a:buClr>
              <a:buSzPts val="2400"/>
              <a:buFont typeface="Arial"/>
              <a:buNone/>
            </a:pPr>
            <a:endParaRPr sz="2400">
              <a:solidFill>
                <a:schemeClr val="dk1"/>
              </a:solidFill>
              <a:latin typeface="Arial"/>
              <a:ea typeface="Arial"/>
              <a:cs typeface="Arial"/>
              <a:sym typeface="Arial"/>
            </a:endParaRPr>
          </a:p>
          <a:p>
            <a:pPr marL="571500" marR="0" lvl="0" indent="-571500" algn="l" rtl="0">
              <a:lnSpc>
                <a:spcPct val="100000"/>
              </a:lnSpc>
              <a:spcBef>
                <a:spcPts val="900"/>
              </a:spcBef>
              <a:spcAft>
                <a:spcPts val="0"/>
              </a:spcAft>
              <a:buClr>
                <a:srgbClr val="000000"/>
              </a:buClr>
              <a:buSzPts val="2400"/>
              <a:buFont typeface="Arial"/>
              <a:buChar char="•"/>
            </a:pPr>
            <a:r>
              <a:rPr lang="fr-FR" sz="2400" b="0" i="0" u="none" strike="noStrike" cap="none">
                <a:solidFill>
                  <a:srgbClr val="000000"/>
                </a:solidFill>
                <a:latin typeface="Arial"/>
                <a:ea typeface="Arial"/>
                <a:cs typeface="Arial"/>
                <a:sym typeface="Arial"/>
              </a:rPr>
              <a:t>Notes de sciences: moyennes de 11 à 17</a:t>
            </a:r>
            <a:endParaRPr/>
          </a:p>
          <a:p>
            <a:pPr marL="571500" marR="0" lvl="0" indent="-571500" algn="l" rtl="0">
              <a:lnSpc>
                <a:spcPct val="100000"/>
              </a:lnSpc>
              <a:spcBef>
                <a:spcPts val="900"/>
              </a:spcBef>
              <a:spcAft>
                <a:spcPts val="0"/>
              </a:spcAft>
              <a:buClr>
                <a:srgbClr val="000000"/>
              </a:buClr>
              <a:buSzPts val="2400"/>
              <a:buFont typeface="Arial"/>
              <a:buChar char="•"/>
            </a:pPr>
            <a:r>
              <a:rPr lang="fr-FR" sz="2400" b="0" i="0" u="none" strike="noStrike" cap="none">
                <a:solidFill>
                  <a:srgbClr val="000000"/>
                </a:solidFill>
                <a:latin typeface="Arial"/>
                <a:ea typeface="Arial"/>
                <a:cs typeface="Arial"/>
                <a:sym typeface="Arial"/>
              </a:rPr>
              <a:t>Notes anglais et français :  &gt; 10</a:t>
            </a:r>
            <a:endParaRPr/>
          </a:p>
          <a:p>
            <a:pPr marL="571500" marR="0" lvl="0" indent="-571500" algn="l" rtl="0">
              <a:lnSpc>
                <a:spcPct val="100000"/>
              </a:lnSpc>
              <a:spcBef>
                <a:spcPts val="900"/>
              </a:spcBef>
              <a:spcAft>
                <a:spcPts val="0"/>
              </a:spcAft>
              <a:buClr>
                <a:srgbClr val="000000"/>
              </a:buClr>
              <a:buSzPts val="2400"/>
              <a:buFont typeface="Arial"/>
              <a:buChar char="•"/>
            </a:pPr>
            <a:r>
              <a:rPr lang="fr-FR" sz="2400" b="0" i="0" u="none" strike="noStrike" cap="none">
                <a:solidFill>
                  <a:srgbClr val="000000"/>
                </a:solidFill>
                <a:latin typeface="Arial"/>
                <a:ea typeface="Arial"/>
                <a:cs typeface="Arial"/>
                <a:sym typeface="Arial"/>
              </a:rPr>
              <a:t>Math experte recommandée mais pas obligatoire</a:t>
            </a:r>
            <a:endParaRPr/>
          </a:p>
          <a:p>
            <a:pPr marL="571500" marR="0" lvl="0" indent="-571500" algn="l" rtl="0">
              <a:lnSpc>
                <a:spcPct val="100000"/>
              </a:lnSpc>
              <a:spcBef>
                <a:spcPts val="900"/>
              </a:spcBef>
              <a:spcAft>
                <a:spcPts val="0"/>
              </a:spcAft>
              <a:buClr>
                <a:srgbClr val="000000"/>
              </a:buClr>
              <a:buSzPts val="2400"/>
              <a:buFont typeface="Arial"/>
              <a:buChar char="•"/>
            </a:pPr>
            <a:r>
              <a:rPr lang="fr-FR" sz="2400" b="0" i="0" u="none" strike="noStrike" cap="none">
                <a:solidFill>
                  <a:srgbClr val="000000"/>
                </a:solidFill>
                <a:latin typeface="Arial"/>
                <a:ea typeface="Arial"/>
                <a:cs typeface="Arial"/>
                <a:sym typeface="Arial"/>
              </a:rPr>
              <a:t>Deux spécialités scientifiques en terminale (hors SVT)</a:t>
            </a:r>
            <a:endParaRPr/>
          </a:p>
          <a:p>
            <a:pPr marL="571500" marR="0" lvl="0" indent="-571500" algn="l" rtl="0">
              <a:lnSpc>
                <a:spcPct val="100000"/>
              </a:lnSpc>
              <a:spcBef>
                <a:spcPts val="900"/>
              </a:spcBef>
              <a:spcAft>
                <a:spcPts val="0"/>
              </a:spcAft>
              <a:buClr>
                <a:srgbClr val="000000"/>
              </a:buClr>
              <a:buSzPts val="2400"/>
              <a:buFont typeface="Arial"/>
              <a:buChar char="•"/>
            </a:pPr>
            <a:r>
              <a:rPr lang="fr-FR" sz="2400" b="0" i="0" u="none" strike="noStrike" cap="none">
                <a:solidFill>
                  <a:srgbClr val="000000"/>
                </a:solidFill>
                <a:latin typeface="Arial"/>
                <a:ea typeface="Arial"/>
                <a:cs typeface="Arial"/>
                <a:sym typeface="Arial"/>
              </a:rPr>
              <a:t>Lettre de motivation orientée industrie/Art et Métiers</a:t>
            </a:r>
            <a:endParaRPr sz="240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pic>
        <p:nvPicPr>
          <p:cNvPr id="1127" name="Google Shape;1127;g3afc4d4c1f9_0_342"/>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1128" name="Google Shape;1128;g3afc4d4c1f9_0_342"/>
          <p:cNvSpPr/>
          <p:nvPr/>
        </p:nvSpPr>
        <p:spPr>
          <a:xfrm>
            <a:off x="0" y="2455768"/>
            <a:ext cx="242406" cy="356346"/>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4975" rIns="90000" bIns="449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Arial"/>
              <a:ea typeface="Arial"/>
              <a:cs typeface="Arial"/>
              <a:sym typeface="Arial"/>
            </a:endParaRPr>
          </a:p>
        </p:txBody>
      </p:sp>
      <p:sp>
        <p:nvSpPr>
          <p:cNvPr id="1129" name="Google Shape;1129;g3afc4d4c1f9_0_342"/>
          <p:cNvSpPr/>
          <p:nvPr/>
        </p:nvSpPr>
        <p:spPr>
          <a:xfrm>
            <a:off x="0" y="0"/>
            <a:ext cx="12345084" cy="6857999"/>
          </a:xfrm>
          <a:prstGeom prst="rect">
            <a:avLst/>
          </a:prstGeom>
          <a:solidFill>
            <a:schemeClr val="lt1">
              <a:alpha val="33730"/>
            </a:schemeClr>
          </a:solidFill>
          <a:ln w="19050" cap="flat" cmpd="sng">
            <a:solidFill>
              <a:srgbClr val="8497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0" name="Google Shape;1130;g3afc4d4c1f9_0_342"/>
          <p:cNvSpPr/>
          <p:nvPr/>
        </p:nvSpPr>
        <p:spPr>
          <a:xfrm>
            <a:off x="6762028" y="3298371"/>
            <a:ext cx="5583056" cy="160947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4975" rIns="90000" bIns="44975" anchor="t" anchorCtr="1">
            <a:noAutofit/>
          </a:bodyPr>
          <a:lstStyle/>
          <a:p>
            <a:pPr marL="0" marR="0" lvl="0" indent="0" algn="ctr" rtl="0">
              <a:lnSpc>
                <a:spcPct val="100000"/>
              </a:lnSpc>
              <a:spcBef>
                <a:spcPts val="0"/>
              </a:spcBef>
              <a:spcAft>
                <a:spcPts val="0"/>
              </a:spcAft>
              <a:buClr>
                <a:srgbClr val="C00000"/>
              </a:buClr>
              <a:buSzPts val="3600"/>
              <a:buFont typeface="Arial Black"/>
              <a:buNone/>
            </a:pPr>
            <a:r>
              <a:rPr lang="fr-FR" sz="3600" b="0" i="0" u="none" strike="noStrike" cap="none" dirty="0">
                <a:solidFill>
                  <a:schemeClr val="tx1"/>
                </a:solidFill>
                <a:latin typeface="Arial Black"/>
                <a:ea typeface="Arial Black"/>
                <a:cs typeface="Arial Black"/>
                <a:sym typeface="Arial Black"/>
              </a:rPr>
              <a:t>Journée Portes Ouvertes</a:t>
            </a:r>
            <a:endParaRPr dirty="0">
              <a:solidFill>
                <a:schemeClr val="tx1"/>
              </a:solidFill>
            </a:endParaRPr>
          </a:p>
          <a:p>
            <a:pPr marL="0" marR="0" lvl="0" indent="0" algn="ctr" rtl="0">
              <a:lnSpc>
                <a:spcPct val="100000"/>
              </a:lnSpc>
              <a:spcBef>
                <a:spcPts val="0"/>
              </a:spcBef>
              <a:spcAft>
                <a:spcPts val="0"/>
              </a:spcAft>
              <a:buClr>
                <a:srgbClr val="C00000"/>
              </a:buClr>
              <a:buSzPts val="3600"/>
              <a:buFont typeface="Arial Black"/>
              <a:buNone/>
            </a:pPr>
            <a:r>
              <a:rPr lang="fr-FR" sz="3600" b="0" i="0" u="none" strike="noStrike" cap="none" dirty="0">
                <a:solidFill>
                  <a:schemeClr val="tx1"/>
                </a:solidFill>
                <a:latin typeface="Arial Black"/>
                <a:ea typeface="Arial Black"/>
                <a:cs typeface="Arial Black"/>
                <a:sym typeface="Arial Black"/>
              </a:rPr>
              <a:t>SAMEDI 7 FÉVRIER 2026</a:t>
            </a:r>
            <a:endParaRPr sz="3600" b="0" i="0" u="none" strike="noStrike" cap="none" dirty="0">
              <a:solidFill>
                <a:schemeClr val="tx1"/>
              </a:solidFill>
              <a:latin typeface="Arial Black"/>
              <a:ea typeface="Arial Black"/>
              <a:cs typeface="Arial Black"/>
              <a:sym typeface="Arial Black"/>
            </a:endParaRPr>
          </a:p>
        </p:txBody>
      </p:sp>
      <p:pic>
        <p:nvPicPr>
          <p:cNvPr id="1131" name="Google Shape;1131;g3afc4d4c1f9_0_342"/>
          <p:cNvPicPr preferRelativeResize="0"/>
          <p:nvPr/>
        </p:nvPicPr>
        <p:blipFill rotWithShape="1">
          <a:blip r:embed="rId4">
            <a:alphaModFix/>
          </a:blip>
          <a:srcRect/>
          <a:stretch/>
        </p:blipFill>
        <p:spPr>
          <a:xfrm>
            <a:off x="-153084" y="4549556"/>
            <a:ext cx="4824536" cy="243702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58"/>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Ecoles Post-Bac</a:t>
            </a:r>
            <a:endParaRPr/>
          </a:p>
        </p:txBody>
      </p:sp>
      <p:sp>
        <p:nvSpPr>
          <p:cNvPr id="1138" name="Google Shape;1138;p58"/>
          <p:cNvSpPr/>
          <p:nvPr/>
        </p:nvSpPr>
        <p:spPr>
          <a:xfrm rot="-5400000">
            <a:off x="-193618" y="3292554"/>
            <a:ext cx="91153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a:solidFill>
                  <a:srgbClr val="595959"/>
                </a:solidFill>
                <a:latin typeface="Calibri"/>
                <a:ea typeface="Calibri"/>
                <a:cs typeface="Calibri"/>
                <a:sym typeface="Calibri"/>
              </a:rPr>
              <a:t>Effectif</a:t>
            </a:r>
            <a:endParaRPr/>
          </a:p>
        </p:txBody>
      </p:sp>
      <p:pic>
        <p:nvPicPr>
          <p:cNvPr id="1140" name="Google Shape;1140;p58"/>
          <p:cNvPicPr preferRelativeResize="0"/>
          <p:nvPr/>
        </p:nvPicPr>
        <p:blipFill>
          <a:blip r:embed="rId3">
            <a:alphaModFix/>
          </a:blip>
          <a:stretch>
            <a:fillRect/>
          </a:stretch>
        </p:blipFill>
        <p:spPr>
          <a:xfrm>
            <a:off x="991628" y="1241750"/>
            <a:ext cx="9727822" cy="5483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r-FR"/>
              <a:t>Formations suivies par les bacheliers 2025</a:t>
            </a:r>
            <a:endParaRPr/>
          </a:p>
        </p:txBody>
      </p:sp>
      <p:sp>
        <p:nvSpPr>
          <p:cNvPr id="282" name="Google Shape;282;p6"/>
          <p:cNvSpPr/>
          <p:nvPr/>
        </p:nvSpPr>
        <p:spPr>
          <a:xfrm rot="-5400000">
            <a:off x="20057" y="3475154"/>
            <a:ext cx="8362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95959"/>
                </a:solidFill>
                <a:latin typeface="Calibri"/>
                <a:ea typeface="Calibri"/>
                <a:cs typeface="Calibri"/>
                <a:sym typeface="Calibri"/>
              </a:rPr>
              <a:t>Effectif</a:t>
            </a:r>
            <a:endParaRPr/>
          </a:p>
        </p:txBody>
      </p:sp>
      <p:pic>
        <p:nvPicPr>
          <p:cNvPr id="283" name="Google Shape;283;p6"/>
          <p:cNvPicPr preferRelativeResize="0"/>
          <p:nvPr/>
        </p:nvPicPr>
        <p:blipFill>
          <a:blip r:embed="rId3">
            <a:alphaModFix/>
          </a:blip>
          <a:stretch>
            <a:fillRect/>
          </a:stretch>
        </p:blipFill>
        <p:spPr>
          <a:xfrm>
            <a:off x="622850" y="1368576"/>
            <a:ext cx="11179524" cy="54894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59"/>
          <p:cNvSpPr txBox="1">
            <a:spLocks noGrp="1"/>
          </p:cNvSpPr>
          <p:nvPr>
            <p:ph type="title"/>
          </p:nvPr>
        </p:nvSpPr>
        <p:spPr>
          <a:xfrm>
            <a:off x="0" y="422911"/>
            <a:ext cx="8420100" cy="94795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a:t>Ecoles suivies par les 6 dernières promotions de bacheliers</a:t>
            </a:r>
            <a:br>
              <a:rPr lang="fr-FR"/>
            </a:br>
            <a:endParaRPr/>
          </a:p>
        </p:txBody>
      </p:sp>
      <p:graphicFrame>
        <p:nvGraphicFramePr>
          <p:cNvPr id="1147" name="Google Shape;1147;p59"/>
          <p:cNvGraphicFramePr/>
          <p:nvPr/>
        </p:nvGraphicFramePr>
        <p:xfrm>
          <a:off x="0" y="1237673"/>
          <a:ext cx="12192000" cy="562032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pic>
        <p:nvPicPr>
          <p:cNvPr id="1194" name="Google Shape;1194;p62"/>
          <p:cNvPicPr preferRelativeResize="0"/>
          <p:nvPr/>
        </p:nvPicPr>
        <p:blipFill>
          <a:blip r:embed="rId3">
            <a:alphaModFix/>
          </a:blip>
          <a:stretch>
            <a:fillRect/>
          </a:stretch>
        </p:blipFill>
        <p:spPr>
          <a:xfrm>
            <a:off x="237025" y="1437450"/>
            <a:ext cx="7303701" cy="4239090"/>
          </a:xfrm>
          <a:prstGeom prst="rect">
            <a:avLst/>
          </a:prstGeom>
          <a:noFill/>
          <a:ln>
            <a:noFill/>
          </a:ln>
        </p:spPr>
      </p:pic>
      <p:sp>
        <p:nvSpPr>
          <p:cNvPr id="1195" name="Google Shape;1195;p62"/>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Ecoles Post-Bac (Management)</a:t>
            </a:r>
            <a:endParaRPr/>
          </a:p>
        </p:txBody>
      </p:sp>
      <p:sp>
        <p:nvSpPr>
          <p:cNvPr id="1196" name="Google Shape;1196;p62"/>
          <p:cNvSpPr/>
          <p:nvPr/>
        </p:nvSpPr>
        <p:spPr>
          <a:xfrm>
            <a:off x="7540719" y="1437450"/>
            <a:ext cx="4631400" cy="4855500"/>
          </a:xfrm>
          <a:prstGeom prst="rect">
            <a:avLst/>
          </a:prstGeom>
          <a:noFill/>
          <a:ln>
            <a:noFill/>
          </a:ln>
        </p:spPr>
        <p:txBody>
          <a:bodyPr spcFirstLastPara="1" wrap="square" lIns="91425" tIns="45700" rIns="91425" bIns="45700" anchor="t" anchorCtr="0">
            <a:spAutoFit/>
          </a:bodyPr>
          <a:lstStyle/>
          <a:p>
            <a:pPr marL="0" lvl="0" indent="-228600" algn="l" rtl="0">
              <a:lnSpc>
                <a:spcPct val="115000"/>
              </a:lnSpc>
              <a:spcBef>
                <a:spcPts val="1200"/>
              </a:spcBef>
              <a:spcAft>
                <a:spcPts val="0"/>
              </a:spcAft>
              <a:buClr>
                <a:schemeClr val="dk1"/>
              </a:buClr>
              <a:buSzPts val="1100"/>
              <a:buFont typeface="Arial"/>
              <a:buNone/>
            </a:pPr>
            <a:r>
              <a:rPr lang="fr-FR" sz="1100">
                <a:solidFill>
                  <a:schemeClr val="dk1"/>
                </a:solidFill>
              </a:rPr>
              <a:t>·</a:t>
            </a:r>
            <a:r>
              <a:rPr lang="fr-FR" sz="700">
                <a:solidFill>
                  <a:schemeClr val="dk1"/>
                </a:solidFill>
                <a:latin typeface="Times New Roman"/>
                <a:ea typeface="Times New Roman"/>
                <a:cs typeface="Times New Roman"/>
                <a:sym typeface="Times New Roman"/>
              </a:rPr>
              <a:t>       </a:t>
            </a:r>
            <a:r>
              <a:rPr lang="fr-FR" sz="1100">
                <a:solidFill>
                  <a:schemeClr val="dk1"/>
                </a:solidFill>
              </a:rPr>
              <a:t>Audencia    	        	Audencia Business School</a:t>
            </a:r>
            <a:endParaRPr sz="1100">
              <a:solidFill>
                <a:schemeClr val="dk1"/>
              </a:solidFill>
            </a:endParaRPr>
          </a:p>
          <a:p>
            <a:pPr marL="0" lvl="0" indent="-228600" algn="l" rtl="0">
              <a:lnSpc>
                <a:spcPct val="115000"/>
              </a:lnSpc>
              <a:spcBef>
                <a:spcPts val="1200"/>
              </a:spcBef>
              <a:spcAft>
                <a:spcPts val="0"/>
              </a:spcAft>
              <a:buClr>
                <a:schemeClr val="dk1"/>
              </a:buClr>
              <a:buSzPts val="1100"/>
              <a:buFont typeface="Arial"/>
              <a:buNone/>
            </a:pPr>
            <a:r>
              <a:rPr lang="fr-FR" sz="1100">
                <a:solidFill>
                  <a:schemeClr val="dk1"/>
                </a:solidFill>
              </a:rPr>
              <a:t>·</a:t>
            </a:r>
            <a:r>
              <a:rPr lang="fr-FR" sz="700">
                <a:solidFill>
                  <a:schemeClr val="dk1"/>
                </a:solidFill>
                <a:latin typeface="Times New Roman"/>
                <a:ea typeface="Times New Roman"/>
                <a:cs typeface="Times New Roman"/>
                <a:sym typeface="Times New Roman"/>
              </a:rPr>
              <a:t>       </a:t>
            </a:r>
            <a:r>
              <a:rPr lang="fr-FR" sz="1100">
                <a:solidFill>
                  <a:schemeClr val="dk1"/>
                </a:solidFill>
              </a:rPr>
              <a:t>EDHEC      	        	École des Hautes Etudes Commerciales du Nord</a:t>
            </a:r>
            <a:endParaRPr sz="1100">
              <a:solidFill>
                <a:schemeClr val="dk1"/>
              </a:solidFill>
            </a:endParaRPr>
          </a:p>
          <a:p>
            <a:pPr marL="0" lvl="0" indent="-228600" algn="l" rtl="0">
              <a:lnSpc>
                <a:spcPct val="115000"/>
              </a:lnSpc>
              <a:spcBef>
                <a:spcPts val="1200"/>
              </a:spcBef>
              <a:spcAft>
                <a:spcPts val="0"/>
              </a:spcAft>
              <a:buClr>
                <a:schemeClr val="dk1"/>
              </a:buClr>
              <a:buSzPts val="1100"/>
              <a:buFont typeface="Arial"/>
              <a:buNone/>
            </a:pPr>
            <a:r>
              <a:rPr lang="fr-FR" sz="1100">
                <a:solidFill>
                  <a:schemeClr val="dk1"/>
                </a:solidFill>
              </a:rPr>
              <a:t>·</a:t>
            </a:r>
            <a:r>
              <a:rPr lang="fr-FR" sz="700">
                <a:solidFill>
                  <a:schemeClr val="dk1"/>
                </a:solidFill>
                <a:latin typeface="Times New Roman"/>
                <a:ea typeface="Times New Roman"/>
                <a:cs typeface="Times New Roman"/>
                <a:sym typeface="Times New Roman"/>
              </a:rPr>
              <a:t>       </a:t>
            </a:r>
            <a:r>
              <a:rPr lang="fr-FR" sz="1100">
                <a:solidFill>
                  <a:schemeClr val="dk1"/>
                </a:solidFill>
              </a:rPr>
              <a:t>EM Lyon    	        	École de Management Lyon Business School</a:t>
            </a:r>
            <a:endParaRPr sz="1100">
              <a:solidFill>
                <a:schemeClr val="dk1"/>
              </a:solidFill>
            </a:endParaRPr>
          </a:p>
          <a:p>
            <a:pPr marL="0" lvl="0" indent="-228600" algn="l" rtl="0">
              <a:lnSpc>
                <a:spcPct val="115000"/>
              </a:lnSpc>
              <a:spcBef>
                <a:spcPts val="1200"/>
              </a:spcBef>
              <a:spcAft>
                <a:spcPts val="0"/>
              </a:spcAft>
              <a:buClr>
                <a:schemeClr val="dk1"/>
              </a:buClr>
              <a:buSzPts val="1100"/>
              <a:buFont typeface="Arial"/>
              <a:buNone/>
            </a:pPr>
            <a:r>
              <a:rPr lang="fr-FR" sz="1100">
                <a:solidFill>
                  <a:schemeClr val="dk1"/>
                </a:solidFill>
              </a:rPr>
              <a:t>·</a:t>
            </a:r>
            <a:r>
              <a:rPr lang="fr-FR" sz="700">
                <a:solidFill>
                  <a:schemeClr val="dk1"/>
                </a:solidFill>
                <a:latin typeface="Times New Roman"/>
                <a:ea typeface="Times New Roman"/>
                <a:cs typeface="Times New Roman"/>
                <a:sym typeface="Times New Roman"/>
              </a:rPr>
              <a:t>       </a:t>
            </a:r>
            <a:r>
              <a:rPr lang="fr-FR" sz="1100">
                <a:solidFill>
                  <a:schemeClr val="dk1"/>
                </a:solidFill>
              </a:rPr>
              <a:t>EM Normandie      	École de Management de Normandie </a:t>
            </a:r>
            <a:br>
              <a:rPr lang="fr-FR" sz="1100">
                <a:solidFill>
                  <a:schemeClr val="dk1"/>
                </a:solidFill>
              </a:rPr>
            </a:br>
            <a:r>
              <a:rPr lang="fr-FR" sz="1100">
                <a:solidFill>
                  <a:schemeClr val="dk1"/>
                </a:solidFill>
              </a:rPr>
              <a:t>				Business School</a:t>
            </a:r>
            <a:endParaRPr sz="1100">
              <a:solidFill>
                <a:schemeClr val="dk1"/>
              </a:solidFill>
            </a:endParaRPr>
          </a:p>
          <a:p>
            <a:pPr marL="0" lvl="0" indent="-228600" algn="l" rtl="0">
              <a:lnSpc>
                <a:spcPct val="115000"/>
              </a:lnSpc>
              <a:spcBef>
                <a:spcPts val="1200"/>
              </a:spcBef>
              <a:spcAft>
                <a:spcPts val="0"/>
              </a:spcAft>
              <a:buClr>
                <a:schemeClr val="dk1"/>
              </a:buClr>
              <a:buSzPts val="1100"/>
              <a:buFont typeface="Arial"/>
              <a:buNone/>
            </a:pPr>
            <a:r>
              <a:rPr lang="fr-FR" sz="1100">
                <a:solidFill>
                  <a:schemeClr val="dk1"/>
                </a:solidFill>
              </a:rPr>
              <a:t>·</a:t>
            </a:r>
            <a:r>
              <a:rPr lang="fr-FR" sz="700">
                <a:solidFill>
                  <a:schemeClr val="dk1"/>
                </a:solidFill>
                <a:latin typeface="Times New Roman"/>
                <a:ea typeface="Times New Roman"/>
                <a:cs typeface="Times New Roman"/>
                <a:sym typeface="Times New Roman"/>
              </a:rPr>
              <a:t>       </a:t>
            </a:r>
            <a:r>
              <a:rPr lang="fr-FR" sz="1100">
                <a:solidFill>
                  <a:schemeClr val="dk1"/>
                </a:solidFill>
              </a:rPr>
              <a:t>Empower    	        	Empower College</a:t>
            </a:r>
            <a:endParaRPr sz="1100">
              <a:solidFill>
                <a:schemeClr val="dk1"/>
              </a:solidFill>
            </a:endParaRPr>
          </a:p>
          <a:p>
            <a:pPr marL="0" lvl="0" indent="-228600" algn="l" rtl="0">
              <a:lnSpc>
                <a:spcPct val="115000"/>
              </a:lnSpc>
              <a:spcBef>
                <a:spcPts val="1200"/>
              </a:spcBef>
              <a:spcAft>
                <a:spcPts val="0"/>
              </a:spcAft>
              <a:buClr>
                <a:schemeClr val="dk1"/>
              </a:buClr>
              <a:buSzPts val="1100"/>
              <a:buFont typeface="Arial"/>
              <a:buNone/>
            </a:pPr>
            <a:r>
              <a:rPr lang="fr-FR" sz="1100">
                <a:solidFill>
                  <a:schemeClr val="dk1"/>
                </a:solidFill>
              </a:rPr>
              <a:t>·</a:t>
            </a:r>
            <a:r>
              <a:rPr lang="fr-FR" sz="700">
                <a:solidFill>
                  <a:schemeClr val="dk1"/>
                </a:solidFill>
                <a:latin typeface="Times New Roman"/>
                <a:ea typeface="Times New Roman"/>
                <a:cs typeface="Times New Roman"/>
                <a:sym typeface="Times New Roman"/>
              </a:rPr>
              <a:t>       </a:t>
            </a:r>
            <a:r>
              <a:rPr lang="fr-FR" sz="1100">
                <a:solidFill>
                  <a:schemeClr val="dk1"/>
                </a:solidFill>
              </a:rPr>
              <a:t>ESSCA       	        	École Supérieure des Sciences Commerciales</a:t>
            </a:r>
            <a:br>
              <a:rPr lang="fr-FR" sz="1100">
                <a:solidFill>
                  <a:schemeClr val="dk1"/>
                </a:solidFill>
              </a:rPr>
            </a:br>
            <a:r>
              <a:rPr lang="fr-FR" sz="1100">
                <a:solidFill>
                  <a:schemeClr val="dk1"/>
                </a:solidFill>
              </a:rPr>
              <a:t>				 d'Angers</a:t>
            </a:r>
            <a:endParaRPr sz="1100">
              <a:solidFill>
                <a:schemeClr val="dk1"/>
              </a:solidFill>
            </a:endParaRPr>
          </a:p>
          <a:p>
            <a:pPr marL="0" lvl="0" indent="-228600" algn="l" rtl="0">
              <a:lnSpc>
                <a:spcPct val="115000"/>
              </a:lnSpc>
              <a:spcBef>
                <a:spcPts val="1200"/>
              </a:spcBef>
              <a:spcAft>
                <a:spcPts val="0"/>
              </a:spcAft>
              <a:buClr>
                <a:schemeClr val="dk1"/>
              </a:buClr>
              <a:buSzPts val="1100"/>
              <a:buFont typeface="Arial"/>
              <a:buNone/>
            </a:pPr>
            <a:r>
              <a:rPr lang="fr-FR" sz="1100">
                <a:solidFill>
                  <a:schemeClr val="dk1"/>
                </a:solidFill>
              </a:rPr>
              <a:t>·</a:t>
            </a:r>
            <a:r>
              <a:rPr lang="fr-FR" sz="700">
                <a:solidFill>
                  <a:schemeClr val="dk1"/>
                </a:solidFill>
                <a:latin typeface="Times New Roman"/>
                <a:ea typeface="Times New Roman"/>
                <a:cs typeface="Times New Roman"/>
                <a:sym typeface="Times New Roman"/>
              </a:rPr>
              <a:t>       </a:t>
            </a:r>
            <a:r>
              <a:rPr lang="fr-FR" sz="1100">
                <a:solidFill>
                  <a:schemeClr val="dk1"/>
                </a:solidFill>
              </a:rPr>
              <a:t>ESSEC        	        	École Supérieure des Sciences Economiques </a:t>
            </a:r>
            <a:br>
              <a:rPr lang="fr-FR" sz="1100">
                <a:solidFill>
                  <a:schemeClr val="dk1"/>
                </a:solidFill>
              </a:rPr>
            </a:br>
            <a:r>
              <a:rPr lang="fr-FR" sz="1100">
                <a:solidFill>
                  <a:schemeClr val="dk1"/>
                </a:solidFill>
              </a:rPr>
              <a:t>				et Commerciales</a:t>
            </a:r>
            <a:endParaRPr sz="1100">
              <a:solidFill>
                <a:schemeClr val="dk1"/>
              </a:solidFill>
            </a:endParaRPr>
          </a:p>
          <a:p>
            <a:pPr marL="0" lvl="0" indent="-228600" algn="l" rtl="0">
              <a:lnSpc>
                <a:spcPct val="115000"/>
              </a:lnSpc>
              <a:spcBef>
                <a:spcPts val="1200"/>
              </a:spcBef>
              <a:spcAft>
                <a:spcPts val="0"/>
              </a:spcAft>
              <a:buClr>
                <a:schemeClr val="dk1"/>
              </a:buClr>
              <a:buSzPts val="1100"/>
              <a:buFont typeface="Arial"/>
              <a:buNone/>
            </a:pPr>
            <a:r>
              <a:rPr lang="fr-FR" sz="1100">
                <a:solidFill>
                  <a:schemeClr val="dk1"/>
                </a:solidFill>
              </a:rPr>
              <a:t>·</a:t>
            </a:r>
            <a:r>
              <a:rPr lang="fr-FR" sz="700">
                <a:solidFill>
                  <a:schemeClr val="dk1"/>
                </a:solidFill>
                <a:latin typeface="Times New Roman"/>
                <a:ea typeface="Times New Roman"/>
                <a:cs typeface="Times New Roman"/>
                <a:sym typeface="Times New Roman"/>
              </a:rPr>
              <a:t>       </a:t>
            </a:r>
            <a:r>
              <a:rPr lang="fr-FR" sz="1100">
                <a:solidFill>
                  <a:schemeClr val="dk1"/>
                </a:solidFill>
              </a:rPr>
              <a:t>ICD 	                    	Institut International du Commerce et</a:t>
            </a:r>
            <a:br>
              <a:rPr lang="fr-FR" sz="1100">
                <a:solidFill>
                  <a:schemeClr val="dk1"/>
                </a:solidFill>
              </a:rPr>
            </a:br>
            <a:r>
              <a:rPr lang="fr-FR" sz="1100">
                <a:solidFill>
                  <a:schemeClr val="dk1"/>
                </a:solidFill>
              </a:rPr>
              <a:t>				 du Développement</a:t>
            </a:r>
            <a:endParaRPr sz="1100">
              <a:solidFill>
                <a:schemeClr val="dk1"/>
              </a:solidFill>
            </a:endParaRPr>
          </a:p>
          <a:p>
            <a:pPr marL="0" lvl="0" indent="-228600" algn="l" rtl="0">
              <a:lnSpc>
                <a:spcPct val="115000"/>
              </a:lnSpc>
              <a:spcBef>
                <a:spcPts val="1200"/>
              </a:spcBef>
              <a:spcAft>
                <a:spcPts val="0"/>
              </a:spcAft>
              <a:buClr>
                <a:schemeClr val="dk1"/>
              </a:buClr>
              <a:buSzPts val="1100"/>
              <a:buFont typeface="Arial"/>
              <a:buNone/>
            </a:pPr>
            <a:r>
              <a:rPr lang="fr-FR" sz="1100">
                <a:solidFill>
                  <a:schemeClr val="dk1"/>
                </a:solidFill>
              </a:rPr>
              <a:t>·</a:t>
            </a:r>
            <a:r>
              <a:rPr lang="fr-FR" sz="700">
                <a:solidFill>
                  <a:schemeClr val="dk1"/>
                </a:solidFill>
                <a:latin typeface="Times New Roman"/>
                <a:ea typeface="Times New Roman"/>
                <a:cs typeface="Times New Roman"/>
                <a:sym typeface="Times New Roman"/>
              </a:rPr>
              <a:t>   	</a:t>
            </a:r>
            <a:r>
              <a:rPr lang="fr-FR" sz="1100">
                <a:solidFill>
                  <a:schemeClr val="dk1"/>
                </a:solidFill>
              </a:rPr>
              <a:t>SKEMA      	        	School of Knowledge Economy and Management</a:t>
            </a:r>
            <a:endParaRPr sz="1100">
              <a:solidFill>
                <a:schemeClr val="dk1"/>
              </a:solidFill>
            </a:endParaRPr>
          </a:p>
          <a:p>
            <a:pPr marL="0" lvl="0" indent="-228600" algn="l" rtl="0">
              <a:lnSpc>
                <a:spcPct val="115000"/>
              </a:lnSpc>
              <a:spcBef>
                <a:spcPts val="1200"/>
              </a:spcBef>
              <a:spcAft>
                <a:spcPts val="0"/>
              </a:spcAft>
              <a:buClr>
                <a:schemeClr val="dk1"/>
              </a:buClr>
              <a:buSzPts val="1100"/>
              <a:buFont typeface="Arial"/>
              <a:buNone/>
            </a:pPr>
            <a:r>
              <a:rPr lang="fr-FR" sz="1100">
                <a:solidFill>
                  <a:schemeClr val="dk1"/>
                </a:solidFill>
              </a:rPr>
              <a:t>·</a:t>
            </a:r>
            <a:r>
              <a:rPr lang="fr-FR" sz="700">
                <a:solidFill>
                  <a:schemeClr val="dk1"/>
                </a:solidFill>
                <a:latin typeface="Times New Roman"/>
                <a:ea typeface="Times New Roman"/>
                <a:cs typeface="Times New Roman"/>
                <a:sym typeface="Times New Roman"/>
              </a:rPr>
              <a:t>   	</a:t>
            </a:r>
            <a:r>
              <a:rPr lang="fr-FR" sz="1100">
                <a:solidFill>
                  <a:schemeClr val="dk1"/>
                </a:solidFill>
              </a:rPr>
              <a:t>TBS	                    	Toulouse Business School</a:t>
            </a:r>
            <a:endParaRPr sz="1100">
              <a:solidFill>
                <a:schemeClr val="dk1"/>
              </a:solidFill>
            </a:endParaRPr>
          </a:p>
          <a:p>
            <a:pPr marL="0" marR="0" lvl="0" indent="0" algn="l" rtl="0">
              <a:lnSpc>
                <a:spcPct val="150000"/>
              </a:lnSpc>
              <a:spcBef>
                <a:spcPts val="1200"/>
              </a:spcBef>
              <a:spcAft>
                <a:spcPts val="0"/>
              </a:spcAft>
              <a:buNone/>
            </a:pPr>
            <a:endParaRPr sz="1600">
              <a:solidFill>
                <a:schemeClr val="dk1"/>
              </a:solidFill>
              <a:latin typeface="Calibri"/>
              <a:ea typeface="Calibri"/>
              <a:cs typeface="Calibri"/>
              <a:sym typeface="Calibri"/>
            </a:endParaRPr>
          </a:p>
        </p:txBody>
      </p:sp>
      <p:sp>
        <p:nvSpPr>
          <p:cNvPr id="1197" name="Google Shape;1197;p62"/>
          <p:cNvSpPr/>
          <p:nvPr/>
        </p:nvSpPr>
        <p:spPr>
          <a:xfrm rot="-5400000">
            <a:off x="-215149" y="2952766"/>
            <a:ext cx="76424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a:solidFill>
                  <a:srgbClr val="595959"/>
                </a:solidFill>
                <a:latin typeface="Calibri"/>
                <a:ea typeface="Calibri"/>
                <a:cs typeface="Calibri"/>
                <a:sym typeface="Calibri"/>
              </a:rPr>
              <a:t>Effectif</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63"/>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Ecoles Post-Bac (divers)</a:t>
            </a:r>
            <a:endParaRPr/>
          </a:p>
        </p:txBody>
      </p:sp>
      <p:sp>
        <p:nvSpPr>
          <p:cNvPr id="1205" name="Google Shape;1205;p63"/>
          <p:cNvSpPr/>
          <p:nvPr/>
        </p:nvSpPr>
        <p:spPr>
          <a:xfrm>
            <a:off x="1732175" y="1897623"/>
            <a:ext cx="8052000" cy="4308831"/>
          </a:xfrm>
          <a:prstGeom prst="rect">
            <a:avLst/>
          </a:prstGeom>
          <a:noFill/>
          <a:ln>
            <a:noFill/>
          </a:ln>
        </p:spPr>
        <p:txBody>
          <a:bodyPr spcFirstLastPara="1" wrap="square" lIns="91425" tIns="45700" rIns="91425" bIns="45700" anchor="t" anchorCtr="0">
            <a:spAutoFit/>
          </a:bodyPr>
          <a:lstStyle/>
          <a:p>
            <a:pPr marL="285750" marR="0" lvl="0" indent="-292100" algn="l" rtl="0">
              <a:spcBef>
                <a:spcPts val="0"/>
              </a:spcBef>
              <a:spcAft>
                <a:spcPts val="0"/>
              </a:spcAft>
              <a:buClr>
                <a:schemeClr val="dk1"/>
              </a:buClr>
              <a:buSzPts val="1700"/>
              <a:buFont typeface="Courier New"/>
              <a:buChar char="o"/>
            </a:pPr>
            <a:r>
              <a:rPr lang="fr-FR" sz="17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Ecoles Nationales supérieures d’Architecture</a:t>
            </a:r>
            <a:endParaRPr sz="1500" b="1" dirty="0">
              <a:latin typeface="Calibri" panose="020F0502020204030204" pitchFamily="34" charset="0"/>
              <a:ea typeface="Calibri" panose="020F0502020204030204" pitchFamily="34" charset="0"/>
              <a:cs typeface="Calibri" panose="020F0502020204030204" pitchFamily="34" charset="0"/>
            </a:endParaRPr>
          </a:p>
          <a:p>
            <a:pPr marL="742950" marR="0" lvl="1" indent="-285750" algn="l" rtl="0">
              <a:spcBef>
                <a:spcPts val="0"/>
              </a:spcBef>
              <a:spcAft>
                <a:spcPts val="0"/>
              </a:spcAft>
              <a:buClr>
                <a:schemeClr val="dk1"/>
              </a:buClr>
              <a:buSzPts val="1600"/>
              <a:buFont typeface="Arial"/>
              <a:buChar char="•"/>
            </a:pPr>
            <a:r>
              <a:rPr lang="fr-FR"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ENSA Paris La Villette (ENSAPLV)</a:t>
            </a:r>
            <a:endParaRPr dirty="0">
              <a:latin typeface="Calibri" panose="020F0502020204030204" pitchFamily="34" charset="0"/>
              <a:ea typeface="Calibri" panose="020F0502020204030204" pitchFamily="34" charset="0"/>
              <a:cs typeface="Calibri" panose="020F0502020204030204" pitchFamily="34" charset="0"/>
            </a:endParaRPr>
          </a:p>
          <a:p>
            <a:pPr marL="742950" marR="0" lvl="1" indent="-285750" algn="l" rtl="0">
              <a:spcBef>
                <a:spcPts val="0"/>
              </a:spcBef>
              <a:spcAft>
                <a:spcPts val="0"/>
              </a:spcAft>
              <a:buClr>
                <a:schemeClr val="dk1"/>
              </a:buClr>
              <a:buSzPts val="1600"/>
              <a:buFont typeface="Arial"/>
              <a:buChar char="•"/>
            </a:pPr>
            <a:r>
              <a:rPr lang="fr-FR"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ENSA </a:t>
            </a:r>
            <a:r>
              <a:rPr lang="fr-F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Versailles</a:t>
            </a:r>
            <a:endParaRP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742950" marR="0" lvl="1" indent="-285750" algn="l" rtl="0">
              <a:spcBef>
                <a:spcPts val="0"/>
              </a:spcBef>
              <a:spcAft>
                <a:spcPts val="0"/>
              </a:spcAft>
              <a:buClr>
                <a:schemeClr val="dk1"/>
              </a:buClr>
              <a:buSzPts val="1600"/>
              <a:buFont typeface="Arial"/>
              <a:buChar char="•"/>
            </a:pPr>
            <a:r>
              <a:rPr lang="fr-F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ENSA et de Paysage de Lille </a:t>
            </a:r>
            <a:r>
              <a:rPr lang="fr-FR"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endParaRPr dirty="0">
              <a:latin typeface="Calibri" panose="020F0502020204030204" pitchFamily="34" charset="0"/>
              <a:ea typeface="Calibri" panose="020F0502020204030204" pitchFamily="34" charset="0"/>
              <a:cs typeface="Calibri" panose="020F0502020204030204" pitchFamily="34" charset="0"/>
            </a:endParaRPr>
          </a:p>
          <a:p>
            <a:pPr marL="742950" marR="0" lvl="1" indent="-184150" algn="l" rtl="0">
              <a:spcBef>
                <a:spcPts val="0"/>
              </a:spcBef>
              <a:spcAft>
                <a:spcPts val="0"/>
              </a:spcAft>
              <a:buClr>
                <a:schemeClr val="dk1"/>
              </a:buClr>
              <a:buSzPts val="1600"/>
              <a:buFont typeface="Arial"/>
              <a:buNone/>
            </a:pPr>
            <a:endParaRPr sz="16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285750" marR="0" lvl="0" indent="-292100" algn="l" rtl="0">
              <a:spcBef>
                <a:spcPts val="0"/>
              </a:spcBef>
              <a:spcAft>
                <a:spcPts val="0"/>
              </a:spcAft>
              <a:buClr>
                <a:schemeClr val="dk1"/>
              </a:buClr>
              <a:buSzPts val="1700"/>
              <a:buFont typeface="Courier New"/>
              <a:buChar char="o"/>
            </a:pPr>
            <a:r>
              <a:rPr lang="fr-FR" sz="17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Ecoles d’Arts</a:t>
            </a:r>
            <a:endParaRPr sz="17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914400" lvl="1" indent="-317500" algn="l" rtl="0">
              <a:lnSpc>
                <a:spcPct val="100000"/>
              </a:lnSpc>
              <a:spcBef>
                <a:spcPts val="0"/>
              </a:spcBef>
              <a:spcAft>
                <a:spcPts val="0"/>
              </a:spcAft>
              <a:buClr>
                <a:schemeClr val="dk1"/>
              </a:buClr>
              <a:buSzPts val="1400"/>
              <a:buFont typeface="Calibri"/>
              <a:buChar char="•"/>
            </a:pPr>
            <a:r>
              <a:rPr lang="fr-F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Conservatoire Libre du Cinéma Français (Cinéma)</a:t>
            </a:r>
            <a:endParaRP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914400" lvl="1" indent="-330200" algn="l" rtl="0">
              <a:lnSpc>
                <a:spcPct val="100000"/>
              </a:lnSpc>
              <a:spcBef>
                <a:spcPts val="0"/>
              </a:spcBef>
              <a:spcAft>
                <a:spcPts val="0"/>
              </a:spcAft>
              <a:buClr>
                <a:schemeClr val="dk1"/>
              </a:buClr>
              <a:buSzPts val="1600"/>
              <a:buFont typeface="Calibri"/>
              <a:buChar char="•"/>
            </a:pPr>
            <a:r>
              <a:rPr lang="fr-F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Cours Florent (Théâtre)</a:t>
            </a:r>
            <a:endParaRP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914400" lvl="1" indent="-330200" algn="l" rtl="0">
              <a:lnSpc>
                <a:spcPct val="100000"/>
              </a:lnSpc>
              <a:spcBef>
                <a:spcPts val="0"/>
              </a:spcBef>
              <a:spcAft>
                <a:spcPts val="0"/>
              </a:spcAft>
              <a:buClr>
                <a:schemeClr val="dk1"/>
              </a:buClr>
              <a:buSzPts val="1600"/>
              <a:buFont typeface="Calibri"/>
              <a:buChar char="•"/>
            </a:pPr>
            <a:r>
              <a:rPr lang="fr-F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École de Condé (Arts Appliqués)</a:t>
            </a:r>
            <a:endParaRP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914400" lvl="1" indent="-330200" algn="l" rtl="0">
              <a:lnSpc>
                <a:spcPct val="100000"/>
              </a:lnSpc>
              <a:spcBef>
                <a:spcPts val="0"/>
              </a:spcBef>
              <a:spcAft>
                <a:spcPts val="0"/>
              </a:spcAft>
              <a:buClr>
                <a:schemeClr val="dk1"/>
              </a:buClr>
              <a:buSzPts val="1600"/>
              <a:buFont typeface="Calibri"/>
              <a:buChar char="•"/>
            </a:pPr>
            <a:r>
              <a:rPr lang="fr-F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École Émile Cohl (Dessin)</a:t>
            </a:r>
            <a:endParaRP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914400" lvl="1" indent="-330200" algn="l" rtl="0">
              <a:lnSpc>
                <a:spcPct val="100000"/>
              </a:lnSpc>
              <a:spcBef>
                <a:spcPts val="0"/>
              </a:spcBef>
              <a:spcAft>
                <a:spcPts val="0"/>
              </a:spcAft>
              <a:buClr>
                <a:schemeClr val="dk1"/>
              </a:buClr>
              <a:buSzPts val="1600"/>
              <a:buFont typeface="Calibri"/>
              <a:buChar char="•"/>
            </a:pPr>
            <a:r>
              <a:rPr lang="fr-F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ESEC Paris (Métiers du Cinéma et de l’Audiovisuel)</a:t>
            </a:r>
            <a:endParaRP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914400" lvl="1" indent="-330200" algn="l" rtl="0">
              <a:lnSpc>
                <a:spcPct val="100000"/>
              </a:lnSpc>
              <a:spcBef>
                <a:spcPts val="0"/>
              </a:spcBef>
              <a:spcAft>
                <a:spcPts val="0"/>
              </a:spcAft>
              <a:buClr>
                <a:schemeClr val="dk1"/>
              </a:buClr>
              <a:buSzPts val="1600"/>
              <a:buFont typeface="Calibri"/>
              <a:buChar char="•"/>
            </a:pPr>
            <a:r>
              <a:rPr lang="fr-F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ESMOD (Mode)</a:t>
            </a:r>
            <a:endParaRP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914400" lvl="1" indent="-330200" algn="l" rtl="0">
              <a:lnSpc>
                <a:spcPct val="100000"/>
              </a:lnSpc>
              <a:spcBef>
                <a:spcPts val="0"/>
              </a:spcBef>
              <a:spcAft>
                <a:spcPts val="0"/>
              </a:spcAft>
              <a:buClr>
                <a:schemeClr val="dk1"/>
              </a:buClr>
              <a:buSzPts val="1600"/>
              <a:buFont typeface="Calibri"/>
              <a:buChar char="•"/>
            </a:pPr>
            <a:r>
              <a:rPr lang="fr-F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ICART (Médiation Culturelle et Marché de l'Art)</a:t>
            </a:r>
            <a:endParaRP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914400" lvl="1" indent="-330200" algn="l" rtl="0">
              <a:lnSpc>
                <a:spcPct val="100000"/>
              </a:lnSpc>
              <a:spcBef>
                <a:spcPts val="0"/>
              </a:spcBef>
              <a:spcAft>
                <a:spcPts val="0"/>
              </a:spcAft>
              <a:buClr>
                <a:schemeClr val="dk1"/>
              </a:buClr>
              <a:buSzPts val="1600"/>
              <a:buFont typeface="Calibri"/>
              <a:buChar char="•"/>
            </a:pPr>
            <a:r>
              <a:rPr lang="fr-F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ITM Paris (Maquillage)</a:t>
            </a:r>
            <a:endParaRP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914400" lvl="1" indent="-330200" algn="l" rtl="0">
              <a:lnSpc>
                <a:spcPct val="100000"/>
              </a:lnSpc>
              <a:spcBef>
                <a:spcPts val="0"/>
              </a:spcBef>
              <a:spcAft>
                <a:spcPts val="0"/>
              </a:spcAft>
              <a:buClr>
                <a:schemeClr val="dk1"/>
              </a:buClr>
              <a:buSzPts val="1600"/>
              <a:buFont typeface="Calibri"/>
              <a:buChar char="•"/>
            </a:pPr>
            <a:r>
              <a:rPr lang="fr-F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L'École de design Nantes Atlantique (Design)</a:t>
            </a:r>
            <a:endParaRP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914400" lvl="1" indent="-330200" algn="l" rtl="0">
              <a:lnSpc>
                <a:spcPct val="100000"/>
              </a:lnSpc>
              <a:spcBef>
                <a:spcPts val="0"/>
              </a:spcBef>
              <a:spcAft>
                <a:spcPts val="0"/>
              </a:spcAft>
              <a:buClr>
                <a:schemeClr val="dk1"/>
              </a:buClr>
              <a:buSzPts val="1600"/>
              <a:buFont typeface="Calibri"/>
              <a:buChar char="•"/>
            </a:pPr>
            <a:r>
              <a:rPr lang="fr-FR" sz="1600"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Rubika</a:t>
            </a:r>
            <a:r>
              <a:rPr lang="fr-F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(Jeu Vidéo, Cinéma d'Animation)</a:t>
            </a:r>
            <a:endParaRP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914400" marR="0" lvl="1" indent="-330200" algn="l" rtl="0">
              <a:lnSpc>
                <a:spcPct val="100000"/>
              </a:lnSpc>
              <a:spcBef>
                <a:spcPts val="0"/>
              </a:spcBef>
              <a:spcAft>
                <a:spcPts val="0"/>
              </a:spcAft>
              <a:buClr>
                <a:schemeClr val="dk1"/>
              </a:buClr>
              <a:buSzPts val="1600"/>
              <a:buFont typeface="Calibri"/>
              <a:buChar char="•"/>
            </a:pPr>
            <a:r>
              <a:rPr lang="fr-F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Strate (Design)</a:t>
            </a:r>
            <a:endParaRPr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206" name="Google Shape;1206;p63"/>
          <p:cNvSpPr/>
          <p:nvPr/>
        </p:nvSpPr>
        <p:spPr>
          <a:xfrm>
            <a:off x="6959685" y="3366656"/>
            <a:ext cx="1633500" cy="285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Calibri"/>
                <a:ea typeface="Calibri"/>
                <a:cs typeface="Calibri"/>
                <a:sym typeface="Calibri"/>
              </a:rPr>
              <a:t>Paris</a:t>
            </a:r>
            <a:endParaRPr dirty="0"/>
          </a:p>
          <a:p>
            <a:pPr marL="0" marR="0" lvl="0" indent="0" algn="l" rtl="0">
              <a:spcBef>
                <a:spcPts val="0"/>
              </a:spcBef>
              <a:spcAft>
                <a:spcPts val="0"/>
              </a:spcAft>
              <a:buNone/>
            </a:pPr>
            <a:r>
              <a:rPr lang="fr-FR" sz="1600" dirty="0">
                <a:solidFill>
                  <a:schemeClr val="dk1"/>
                </a:solidFill>
                <a:latin typeface="Calibri"/>
                <a:ea typeface="Calibri"/>
                <a:cs typeface="Calibri"/>
                <a:sym typeface="Calibri"/>
              </a:rPr>
              <a:t>Paris</a:t>
            </a:r>
            <a:endParaRPr dirty="0"/>
          </a:p>
          <a:p>
            <a:pPr marL="0" marR="0" lvl="0" indent="0" algn="l" rtl="0">
              <a:spcBef>
                <a:spcPts val="0"/>
              </a:spcBef>
              <a:spcAft>
                <a:spcPts val="0"/>
              </a:spcAft>
              <a:buNone/>
            </a:pPr>
            <a:r>
              <a:rPr lang="fr-FR" sz="1600" dirty="0">
                <a:solidFill>
                  <a:schemeClr val="dk1"/>
                </a:solidFill>
                <a:latin typeface="Calibri"/>
                <a:ea typeface="Calibri"/>
                <a:cs typeface="Calibri"/>
                <a:sym typeface="Calibri"/>
              </a:rPr>
              <a:t>Paris</a:t>
            </a:r>
            <a:endParaRPr dirty="0"/>
          </a:p>
          <a:p>
            <a:pPr marL="0" marR="0" lvl="0" indent="0" algn="l" rtl="0">
              <a:spcBef>
                <a:spcPts val="0"/>
              </a:spcBef>
              <a:spcAft>
                <a:spcPts val="0"/>
              </a:spcAft>
              <a:buNone/>
            </a:pPr>
            <a:r>
              <a:rPr lang="fr-FR" sz="1600" dirty="0">
                <a:solidFill>
                  <a:schemeClr val="dk1"/>
                </a:solidFill>
                <a:latin typeface="Calibri"/>
                <a:ea typeface="Calibri"/>
                <a:cs typeface="Calibri"/>
                <a:sym typeface="Calibri"/>
              </a:rPr>
              <a:t>Lyon</a:t>
            </a:r>
            <a:endParaRPr dirty="0"/>
          </a:p>
          <a:p>
            <a:pPr marL="0" marR="0" lvl="0" indent="0" algn="l" rtl="0">
              <a:spcBef>
                <a:spcPts val="0"/>
              </a:spcBef>
              <a:spcAft>
                <a:spcPts val="0"/>
              </a:spcAft>
              <a:buNone/>
            </a:pPr>
            <a:r>
              <a:rPr lang="fr-FR" sz="1600" dirty="0">
                <a:solidFill>
                  <a:schemeClr val="dk1"/>
                </a:solidFill>
                <a:latin typeface="Calibri"/>
                <a:ea typeface="Calibri"/>
                <a:cs typeface="Calibri"/>
                <a:sym typeface="Calibri"/>
              </a:rPr>
              <a:t>Paris</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600" dirty="0">
                <a:solidFill>
                  <a:schemeClr val="dk1"/>
                </a:solidFill>
                <a:latin typeface="Calibri"/>
                <a:ea typeface="Calibri"/>
                <a:cs typeface="Calibri"/>
                <a:sym typeface="Calibri"/>
              </a:rPr>
              <a:t>Paris</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600" dirty="0">
                <a:solidFill>
                  <a:schemeClr val="dk1"/>
                </a:solidFill>
                <a:latin typeface="Calibri"/>
                <a:ea typeface="Calibri"/>
                <a:cs typeface="Calibri"/>
                <a:sym typeface="Calibri"/>
              </a:rPr>
              <a:t>Paris</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600" dirty="0">
                <a:solidFill>
                  <a:schemeClr val="dk1"/>
                </a:solidFill>
                <a:latin typeface="Calibri"/>
                <a:ea typeface="Calibri"/>
                <a:cs typeface="Calibri"/>
                <a:sym typeface="Calibri"/>
              </a:rPr>
              <a:t>Paris</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600" dirty="0">
                <a:solidFill>
                  <a:schemeClr val="dk1"/>
                </a:solidFill>
                <a:latin typeface="Calibri"/>
                <a:ea typeface="Calibri"/>
                <a:cs typeface="Calibri"/>
                <a:sym typeface="Calibri"/>
              </a:rPr>
              <a:t>Nantes</a:t>
            </a:r>
            <a:endParaRPr dirty="0"/>
          </a:p>
          <a:p>
            <a:pPr marL="0" marR="0" lvl="0" indent="0" algn="l" rtl="0">
              <a:spcBef>
                <a:spcPts val="0"/>
              </a:spcBef>
              <a:spcAft>
                <a:spcPts val="0"/>
              </a:spcAft>
              <a:buNone/>
            </a:pPr>
            <a:r>
              <a:rPr lang="fr-FR" sz="1600" dirty="0">
                <a:solidFill>
                  <a:schemeClr val="dk1"/>
                </a:solidFill>
                <a:latin typeface="Calibri"/>
                <a:ea typeface="Calibri"/>
                <a:cs typeface="Calibri"/>
                <a:sym typeface="Calibri"/>
              </a:rPr>
              <a:t>Valenciennes</a:t>
            </a:r>
            <a:endParaRPr dirty="0"/>
          </a:p>
          <a:p>
            <a:pPr marL="0" marR="0" lvl="0" indent="0" algn="l" rtl="0">
              <a:spcBef>
                <a:spcPts val="0"/>
              </a:spcBef>
              <a:spcAft>
                <a:spcPts val="0"/>
              </a:spcAft>
              <a:buNone/>
            </a:pPr>
            <a:r>
              <a:rPr lang="fr-FR" sz="1600" dirty="0">
                <a:solidFill>
                  <a:schemeClr val="dk1"/>
                </a:solidFill>
                <a:latin typeface="Calibri"/>
                <a:ea typeface="Calibri"/>
                <a:cs typeface="Calibri"/>
                <a:sym typeface="Calibri"/>
              </a:rPr>
              <a:t>Sèvres</a:t>
            </a: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64"/>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Ecoles Post-Bac - EDS</a:t>
            </a:r>
            <a:endParaRPr/>
          </a:p>
        </p:txBody>
      </p:sp>
      <p:pic>
        <p:nvPicPr>
          <p:cNvPr id="1215" name="Google Shape;1215;p64"/>
          <p:cNvPicPr preferRelativeResize="0"/>
          <p:nvPr/>
        </p:nvPicPr>
        <p:blipFill>
          <a:blip r:embed="rId3">
            <a:alphaModFix/>
          </a:blip>
          <a:stretch>
            <a:fillRect/>
          </a:stretch>
        </p:blipFill>
        <p:spPr>
          <a:xfrm>
            <a:off x="656650" y="885725"/>
            <a:ext cx="10515599" cy="5708696"/>
          </a:xfrm>
          <a:prstGeom prst="rect">
            <a:avLst/>
          </a:prstGeom>
          <a:noFill/>
          <a:ln>
            <a:noFill/>
          </a:ln>
        </p:spPr>
      </p:pic>
      <p:sp>
        <p:nvSpPr>
          <p:cNvPr id="1216" name="Google Shape;1216;p64"/>
          <p:cNvSpPr/>
          <p:nvPr/>
        </p:nvSpPr>
        <p:spPr>
          <a:xfrm>
            <a:off x="2253875" y="5189975"/>
            <a:ext cx="872700" cy="10347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7" name="Google Shape;1217;p64"/>
          <p:cNvSpPr/>
          <p:nvPr/>
        </p:nvSpPr>
        <p:spPr>
          <a:xfrm>
            <a:off x="4927600" y="6224775"/>
            <a:ext cx="1742700" cy="2643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8" name="Google Shape;1218;p64"/>
          <p:cNvSpPr/>
          <p:nvPr/>
        </p:nvSpPr>
        <p:spPr>
          <a:xfrm>
            <a:off x="3126575" y="5189975"/>
            <a:ext cx="872700" cy="2643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9" name="Google Shape;1219;p64"/>
          <p:cNvSpPr/>
          <p:nvPr/>
        </p:nvSpPr>
        <p:spPr>
          <a:xfrm>
            <a:off x="4927600" y="5454275"/>
            <a:ext cx="872700" cy="2643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0" name="Google Shape;1220;p64"/>
          <p:cNvSpPr/>
          <p:nvPr/>
        </p:nvSpPr>
        <p:spPr>
          <a:xfrm>
            <a:off x="6670300" y="5960475"/>
            <a:ext cx="872700" cy="2643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65"/>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Ecoles Post-Bac - Options</a:t>
            </a:r>
            <a:endParaRPr/>
          </a:p>
        </p:txBody>
      </p:sp>
      <p:pic>
        <p:nvPicPr>
          <p:cNvPr id="1228" name="Google Shape;1228;p65"/>
          <p:cNvPicPr preferRelativeResize="0"/>
          <p:nvPr/>
        </p:nvPicPr>
        <p:blipFill>
          <a:blip r:embed="rId3">
            <a:alphaModFix/>
          </a:blip>
          <a:stretch>
            <a:fillRect/>
          </a:stretch>
        </p:blipFill>
        <p:spPr>
          <a:xfrm>
            <a:off x="292450" y="857700"/>
            <a:ext cx="11716501" cy="5759376"/>
          </a:xfrm>
          <a:prstGeom prst="rect">
            <a:avLst/>
          </a:prstGeom>
          <a:noFill/>
          <a:ln>
            <a:noFill/>
          </a:ln>
        </p:spPr>
      </p:pic>
      <p:sp>
        <p:nvSpPr>
          <p:cNvPr id="1229" name="Google Shape;1229;p65"/>
          <p:cNvSpPr/>
          <p:nvPr/>
        </p:nvSpPr>
        <p:spPr>
          <a:xfrm>
            <a:off x="2062025" y="4894175"/>
            <a:ext cx="966300" cy="3219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0" name="Google Shape;1230;p65"/>
          <p:cNvSpPr/>
          <p:nvPr/>
        </p:nvSpPr>
        <p:spPr>
          <a:xfrm>
            <a:off x="2062025" y="5873000"/>
            <a:ext cx="966300" cy="3219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1" name="Google Shape;1231;p65"/>
          <p:cNvSpPr/>
          <p:nvPr/>
        </p:nvSpPr>
        <p:spPr>
          <a:xfrm>
            <a:off x="6976928" y="6211131"/>
            <a:ext cx="966300" cy="3219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2" name="Google Shape;1232;p65"/>
          <p:cNvSpPr/>
          <p:nvPr/>
        </p:nvSpPr>
        <p:spPr>
          <a:xfrm>
            <a:off x="10967353" y="6211131"/>
            <a:ext cx="966300" cy="3219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pic>
        <p:nvPicPr>
          <p:cNvPr id="1154" name="Google Shape;1154;p60"/>
          <p:cNvPicPr preferRelativeResize="0"/>
          <p:nvPr/>
        </p:nvPicPr>
        <p:blipFill>
          <a:blip r:embed="rId3">
            <a:alphaModFix/>
          </a:blip>
          <a:stretch>
            <a:fillRect/>
          </a:stretch>
        </p:blipFill>
        <p:spPr>
          <a:xfrm>
            <a:off x="190975" y="1447025"/>
            <a:ext cx="7315751" cy="4811700"/>
          </a:xfrm>
          <a:prstGeom prst="rect">
            <a:avLst/>
          </a:prstGeom>
          <a:noFill/>
          <a:ln>
            <a:noFill/>
          </a:ln>
        </p:spPr>
      </p:pic>
      <p:sp>
        <p:nvSpPr>
          <p:cNvPr id="1155" name="Google Shape;1155;p60"/>
          <p:cNvSpPr txBox="1"/>
          <p:nvPr/>
        </p:nvSpPr>
        <p:spPr>
          <a:xfrm>
            <a:off x="0" y="1"/>
            <a:ext cx="10515600" cy="94795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fr-FR" sz="4400">
                <a:solidFill>
                  <a:schemeClr val="dk1"/>
                </a:solidFill>
                <a:latin typeface="Calibri"/>
                <a:ea typeface="Calibri"/>
                <a:cs typeface="Calibri"/>
                <a:sym typeface="Calibri"/>
              </a:rPr>
              <a:t>Ecoles Post-Bac (Ingénieur)</a:t>
            </a:r>
            <a:endParaRPr/>
          </a:p>
        </p:txBody>
      </p:sp>
      <p:sp>
        <p:nvSpPr>
          <p:cNvPr id="1156" name="Google Shape;1156;p60"/>
          <p:cNvSpPr/>
          <p:nvPr/>
        </p:nvSpPr>
        <p:spPr>
          <a:xfrm>
            <a:off x="6841518" y="1661800"/>
            <a:ext cx="5350482" cy="4616608"/>
          </a:xfrm>
          <a:prstGeom prst="rect">
            <a:avLst/>
          </a:prstGeom>
          <a:noFill/>
          <a:ln>
            <a:noFill/>
          </a:ln>
        </p:spPr>
        <p:txBody>
          <a:bodyPr spcFirstLastPara="1" wrap="square" lIns="91425" tIns="45700" rIns="91425" bIns="45700" anchor="t" anchorCtr="0">
            <a:spAutoFit/>
          </a:bodyPr>
          <a:lstStyle/>
          <a:p>
            <a:pPr marL="742950" marR="0" lvl="1" indent="-285750" algn="l" rtl="0">
              <a:lnSpc>
                <a:spcPct val="150000"/>
              </a:lnSpc>
              <a:spcBef>
                <a:spcPts val="0"/>
              </a:spcBef>
              <a:spcAft>
                <a:spcPts val="0"/>
              </a:spcAft>
              <a:buClr>
                <a:schemeClr val="dk1"/>
              </a:buClr>
              <a:buSzPts val="1400"/>
              <a:buFont typeface="Arial"/>
              <a:buChar char="•"/>
            </a:pPr>
            <a:r>
              <a:rPr lang="fr-FR"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CESI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sym typeface="Times New Roman"/>
              </a:rPr>
              <a:t>Centre des Etudes Supérieures Industrielles</a:t>
            </a:r>
            <a:endParaRPr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742950" marR="0" lvl="1" indent="-285750" algn="l" rtl="0">
              <a:lnSpc>
                <a:spcPct val="150000"/>
              </a:lnSpc>
              <a:spcBef>
                <a:spcPts val="0"/>
              </a:spcBef>
              <a:spcAft>
                <a:spcPts val="0"/>
              </a:spcAft>
              <a:buClr>
                <a:schemeClr val="dk1"/>
              </a:buClr>
              <a:buSzPts val="1400"/>
              <a:buFont typeface="Arial"/>
              <a:buChar char="•"/>
            </a:pPr>
            <a:r>
              <a:rPr lang="fr-FR"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EFREI	École Française d'Electronique et 			d'Informatique</a:t>
            </a:r>
            <a:endParaRPr dirty="0">
              <a:latin typeface="Calibri" panose="020F0502020204030204" pitchFamily="34" charset="0"/>
              <a:ea typeface="Calibri" panose="020F0502020204030204" pitchFamily="34" charset="0"/>
              <a:cs typeface="Calibri" panose="020F0502020204030204" pitchFamily="34" charset="0"/>
            </a:endParaRPr>
          </a:p>
          <a:p>
            <a:pPr marL="742950" marR="0" lvl="1" indent="-285750" algn="l" rtl="0">
              <a:lnSpc>
                <a:spcPct val="150000"/>
              </a:lnSpc>
              <a:spcBef>
                <a:spcPts val="0"/>
              </a:spcBef>
              <a:spcAft>
                <a:spcPts val="0"/>
              </a:spcAft>
              <a:buClr>
                <a:schemeClr val="dk1"/>
              </a:buClr>
              <a:buSzPts val="1400"/>
              <a:buFont typeface="Arial"/>
              <a:buChar char="•"/>
            </a:pPr>
            <a:r>
              <a:rPr lang="fr-FR"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EPF	Anciennement École Polytechnique 			Féminine</a:t>
            </a:r>
            <a:endParaRPr dirty="0">
              <a:latin typeface="Calibri" panose="020F0502020204030204" pitchFamily="34" charset="0"/>
              <a:ea typeface="Calibri" panose="020F0502020204030204" pitchFamily="34" charset="0"/>
              <a:cs typeface="Calibri" panose="020F0502020204030204" pitchFamily="34" charset="0"/>
            </a:endParaRPr>
          </a:p>
          <a:p>
            <a:pPr marL="742950" marR="0" lvl="1" indent="-285750" algn="l" rtl="0">
              <a:lnSpc>
                <a:spcPct val="150000"/>
              </a:lnSpc>
              <a:spcBef>
                <a:spcPts val="0"/>
              </a:spcBef>
              <a:spcAft>
                <a:spcPts val="0"/>
              </a:spcAft>
              <a:buClr>
                <a:schemeClr val="dk1"/>
              </a:buClr>
              <a:buSzPts val="1400"/>
              <a:buFont typeface="Arial"/>
              <a:buChar char="•"/>
            </a:pPr>
            <a:r>
              <a:rPr lang="fr-FR"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EPITA	École pour l’Informatique et les Techniques 		Avancées</a:t>
            </a:r>
            <a:endParaRPr dirty="0">
              <a:latin typeface="Calibri" panose="020F0502020204030204" pitchFamily="34" charset="0"/>
              <a:ea typeface="Calibri" panose="020F0502020204030204" pitchFamily="34" charset="0"/>
              <a:cs typeface="Calibri" panose="020F0502020204030204" pitchFamily="34" charset="0"/>
            </a:endParaRPr>
          </a:p>
          <a:p>
            <a:pPr marL="742950" marR="0" lvl="1" indent="-285750" algn="l" rtl="0">
              <a:lnSpc>
                <a:spcPct val="150000"/>
              </a:lnSpc>
              <a:spcBef>
                <a:spcPts val="0"/>
              </a:spcBef>
              <a:spcAft>
                <a:spcPts val="0"/>
              </a:spcAft>
              <a:buClr>
                <a:schemeClr val="dk1"/>
              </a:buClr>
              <a:buSzPts val="1400"/>
              <a:buFont typeface="Arial"/>
              <a:buChar char="•"/>
            </a:pPr>
            <a:r>
              <a:rPr lang="fr-FR"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ESA	École Supérieure des Agricultures</a:t>
            </a:r>
            <a:endParaRPr dirty="0">
              <a:latin typeface="Calibri" panose="020F0502020204030204" pitchFamily="34" charset="0"/>
              <a:ea typeface="Calibri" panose="020F0502020204030204" pitchFamily="34" charset="0"/>
              <a:cs typeface="Calibri" panose="020F0502020204030204" pitchFamily="34" charset="0"/>
            </a:endParaRPr>
          </a:p>
          <a:p>
            <a:pPr marL="742950" marR="0" lvl="1" indent="-285750" algn="l" rtl="0">
              <a:lnSpc>
                <a:spcPct val="150000"/>
              </a:lnSpc>
              <a:spcBef>
                <a:spcPts val="0"/>
              </a:spcBef>
              <a:spcAft>
                <a:spcPts val="0"/>
              </a:spcAft>
              <a:buClr>
                <a:schemeClr val="dk1"/>
              </a:buClr>
              <a:buSzPts val="1400"/>
              <a:buFont typeface="Arial"/>
              <a:buChar char="•"/>
            </a:pPr>
            <a:r>
              <a:rPr lang="fr-FR"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ESILV	École Supérieure d'Ingénieurs Léonard-de-		Vinci</a:t>
            </a:r>
            <a:endParaRPr dirty="0">
              <a:latin typeface="Calibri" panose="020F0502020204030204" pitchFamily="34" charset="0"/>
              <a:ea typeface="Calibri" panose="020F0502020204030204" pitchFamily="34" charset="0"/>
              <a:cs typeface="Calibri" panose="020F0502020204030204" pitchFamily="34" charset="0"/>
            </a:endParaRPr>
          </a:p>
          <a:p>
            <a:pPr marL="742950" marR="0" lvl="1" indent="-285750" algn="l" rtl="0">
              <a:lnSpc>
                <a:spcPct val="150000"/>
              </a:lnSpc>
              <a:spcBef>
                <a:spcPts val="0"/>
              </a:spcBef>
              <a:spcAft>
                <a:spcPts val="0"/>
              </a:spcAft>
              <a:buClr>
                <a:schemeClr val="dk1"/>
              </a:buClr>
              <a:buSzPts val="1400"/>
              <a:buFont typeface="Arial"/>
              <a:buChar char="•"/>
            </a:pPr>
            <a:r>
              <a:rPr lang="fr-FR"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ESTACA	École Supérieure des Techniques 		Aéronautiques et de Construction Automobile</a:t>
            </a:r>
            <a:endParaRPr dirty="0">
              <a:latin typeface="Calibri" panose="020F0502020204030204" pitchFamily="34" charset="0"/>
              <a:ea typeface="Calibri" panose="020F0502020204030204" pitchFamily="34" charset="0"/>
              <a:cs typeface="Calibri" panose="020F0502020204030204" pitchFamily="34" charset="0"/>
            </a:endParaRPr>
          </a:p>
          <a:p>
            <a:pPr marL="742950" marR="0" lvl="1" indent="-285750" algn="l" rtl="0">
              <a:lnSpc>
                <a:spcPct val="150000"/>
              </a:lnSpc>
              <a:spcBef>
                <a:spcPts val="0"/>
              </a:spcBef>
              <a:spcAft>
                <a:spcPts val="0"/>
              </a:spcAft>
              <a:buClr>
                <a:schemeClr val="dk1"/>
              </a:buClr>
              <a:buSzPts val="1400"/>
              <a:buFont typeface="Arial"/>
              <a:buChar char="•"/>
            </a:pPr>
            <a:r>
              <a:rPr lang="fr-FR"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ESME	École Spéciale de Mécanique et d'Electricité</a:t>
            </a:r>
            <a:endParaRPr dirty="0">
              <a:latin typeface="Calibri" panose="020F0502020204030204" pitchFamily="34" charset="0"/>
              <a:ea typeface="Calibri" panose="020F0502020204030204" pitchFamily="34" charset="0"/>
              <a:cs typeface="Calibri" panose="020F0502020204030204" pitchFamily="34" charset="0"/>
            </a:endParaRPr>
          </a:p>
          <a:p>
            <a:pPr marL="742950" marR="0" lvl="1" indent="-285750" algn="l" rtl="0">
              <a:lnSpc>
                <a:spcPct val="150000"/>
              </a:lnSpc>
              <a:spcBef>
                <a:spcPts val="0"/>
              </a:spcBef>
              <a:spcAft>
                <a:spcPts val="0"/>
              </a:spcAft>
              <a:buClr>
                <a:schemeClr val="dk1"/>
              </a:buClr>
              <a:buSzPts val="1400"/>
              <a:buFont typeface="Arial"/>
              <a:buChar char="•"/>
            </a:pP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IP</a:t>
            </a:r>
            <a:r>
              <a:rPr lang="fr-FR"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SA	</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Institut Polytechnique des </a:t>
            </a:r>
            <a:r>
              <a:rPr lang="fr-FR"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Sciences A</a:t>
            </a:r>
            <a:r>
              <a:rPr lang="fr-FR"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vancées</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157" name="Google Shape;1157;p60"/>
          <p:cNvSpPr/>
          <p:nvPr/>
        </p:nvSpPr>
        <p:spPr>
          <a:xfrm rot="-5400000">
            <a:off x="-215149" y="2952766"/>
            <a:ext cx="76424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a:solidFill>
                  <a:srgbClr val="595959"/>
                </a:solidFill>
                <a:latin typeface="Calibri"/>
                <a:ea typeface="Calibri"/>
                <a:cs typeface="Calibri"/>
                <a:sym typeface="Calibri"/>
              </a:rPr>
              <a:t>Effectif</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pic>
        <p:nvPicPr>
          <p:cNvPr id="1164" name="Google Shape;1164;g3afc4d4c1f9_0_450"/>
          <p:cNvPicPr preferRelativeResize="0"/>
          <p:nvPr/>
        </p:nvPicPr>
        <p:blipFill rotWithShape="1">
          <a:blip r:embed="rId3">
            <a:alphaModFix/>
          </a:blip>
          <a:srcRect l="655"/>
          <a:stretch/>
        </p:blipFill>
        <p:spPr>
          <a:xfrm>
            <a:off x="240625" y="0"/>
            <a:ext cx="10151800" cy="685800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pic>
        <p:nvPicPr>
          <p:cNvPr id="1170" name="Google Shape;1170;g3afc4d4c1f9_0_458"/>
          <p:cNvPicPr preferRelativeResize="0"/>
          <p:nvPr/>
        </p:nvPicPr>
        <p:blipFill>
          <a:blip r:embed="rId3">
            <a:alphaModFix/>
          </a:blip>
          <a:stretch>
            <a:fillRect/>
          </a:stretch>
        </p:blipFill>
        <p:spPr>
          <a:xfrm>
            <a:off x="187168" y="0"/>
            <a:ext cx="10218625" cy="68008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pic>
        <p:nvPicPr>
          <p:cNvPr id="1176" name="Google Shape;1176;g3afc4d4c1f9_0_464"/>
          <p:cNvPicPr preferRelativeResize="0"/>
          <p:nvPr/>
        </p:nvPicPr>
        <p:blipFill>
          <a:blip r:embed="rId3">
            <a:alphaModFix/>
          </a:blip>
          <a:stretch>
            <a:fillRect/>
          </a:stretch>
        </p:blipFill>
        <p:spPr>
          <a:xfrm>
            <a:off x="187175" y="0"/>
            <a:ext cx="10218625" cy="6858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pic>
        <p:nvPicPr>
          <p:cNvPr id="1182" name="Google Shape;1182;g3afc4d4c1f9_0_470"/>
          <p:cNvPicPr preferRelativeResize="0"/>
          <p:nvPr/>
        </p:nvPicPr>
        <p:blipFill rotWithShape="1">
          <a:blip r:embed="rId3">
            <a:alphaModFix/>
          </a:blip>
          <a:srcRect l="651" r="671"/>
          <a:stretch/>
        </p:blipFill>
        <p:spPr>
          <a:xfrm>
            <a:off x="254000" y="0"/>
            <a:ext cx="10083801"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7"/>
          <p:cNvSpPr txBox="1">
            <a:spLocks noGrp="1"/>
          </p:cNvSpPr>
          <p:nvPr>
            <p:ph type="title"/>
          </p:nvPr>
        </p:nvSpPr>
        <p:spPr>
          <a:xfrm>
            <a:off x="75414" y="381223"/>
            <a:ext cx="9735336" cy="94795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a:t>Formations suivies par les 6 dernières promotions de bacheliers</a:t>
            </a:r>
            <a:br>
              <a:rPr lang="fr-FR"/>
            </a:br>
            <a:endParaRPr/>
          </a:p>
        </p:txBody>
      </p:sp>
      <p:graphicFrame>
        <p:nvGraphicFramePr>
          <p:cNvPr id="291" name="Google Shape;291;p7"/>
          <p:cNvGraphicFramePr/>
          <p:nvPr/>
        </p:nvGraphicFramePr>
        <p:xfrm>
          <a:off x="0" y="1133230"/>
          <a:ext cx="12192000" cy="57249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pic>
        <p:nvPicPr>
          <p:cNvPr id="1188" name="Google Shape;1188;g3afc4d4c1f9_0_476"/>
          <p:cNvPicPr preferRelativeResize="0"/>
          <p:nvPr/>
        </p:nvPicPr>
        <p:blipFill rotWithShape="1">
          <a:blip r:embed="rId3">
            <a:alphaModFix/>
          </a:blip>
          <a:srcRect l="1302"/>
          <a:stretch/>
        </p:blipFill>
        <p:spPr>
          <a:xfrm>
            <a:off x="254000" y="0"/>
            <a:ext cx="10083800" cy="68580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66"/>
          <p:cNvSpPr txBox="1">
            <a:spLocks noGrp="1"/>
          </p:cNvSpPr>
          <p:nvPr>
            <p:ph type="title"/>
          </p:nvPr>
        </p:nvSpPr>
        <p:spPr>
          <a:xfrm>
            <a:off x="0" y="1"/>
            <a:ext cx="10515600" cy="948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r-FR" dirty="0"/>
              <a:t>  Message aux élèves</a:t>
            </a:r>
            <a:endParaRPr dirty="0"/>
          </a:p>
        </p:txBody>
      </p:sp>
      <p:sp>
        <p:nvSpPr>
          <p:cNvPr id="1239" name="Google Shape;1239;p66"/>
          <p:cNvSpPr/>
          <p:nvPr/>
        </p:nvSpPr>
        <p:spPr>
          <a:xfrm>
            <a:off x="580254" y="4478822"/>
            <a:ext cx="11391351" cy="193895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AutoNum type="arabicPeriod"/>
            </a:pPr>
            <a:r>
              <a:rPr lang="fr-FR" sz="2400" dirty="0">
                <a:solidFill>
                  <a:schemeClr val="dk1"/>
                </a:solidFill>
                <a:latin typeface="Calibri"/>
                <a:ea typeface="Calibri"/>
                <a:cs typeface="Calibri"/>
                <a:sym typeface="Calibri"/>
              </a:rPr>
              <a:t>Prenez grand soin à nous communiquer précisément ce que vous avez entrepris comme études.</a:t>
            </a:r>
            <a:endParaRPr lang="fr-FR" dirty="0">
              <a:ea typeface="Calibri"/>
            </a:endParaRPr>
          </a:p>
          <a:p>
            <a:pPr marL="342900" marR="0" lvl="0" indent="-342900" algn="l" rtl="0">
              <a:spcBef>
                <a:spcPts val="0"/>
              </a:spcBef>
              <a:spcAft>
                <a:spcPts val="0"/>
              </a:spcAft>
              <a:buClr>
                <a:schemeClr val="dk1"/>
              </a:buClr>
              <a:buSzPts val="2400"/>
              <a:buFont typeface="Calibri"/>
              <a:buAutoNum type="arabicPeriod"/>
            </a:pPr>
            <a:endParaRPr lang="fr-F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AutoNum type="arabicPeriod"/>
            </a:pPr>
            <a:r>
              <a:rPr lang="fr-FR" sz="2400" dirty="0">
                <a:solidFill>
                  <a:schemeClr val="dk1"/>
                </a:solidFill>
                <a:latin typeface="Calibri"/>
                <a:ea typeface="Calibri"/>
                <a:cs typeface="Calibri"/>
                <a:sym typeface="Calibri"/>
              </a:rPr>
              <a:t>Laissez-nous votre adresse email pour que l’on vous puisse suivre votre première année dans le supérieur.</a:t>
            </a:r>
            <a:endParaRPr dirty="0"/>
          </a:p>
        </p:txBody>
      </p:sp>
      <p:sp>
        <p:nvSpPr>
          <p:cNvPr id="1240" name="Google Shape;1240;p66"/>
          <p:cNvSpPr/>
          <p:nvPr/>
        </p:nvSpPr>
        <p:spPr>
          <a:xfrm>
            <a:off x="356520" y="948001"/>
            <a:ext cx="9378321"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dirty="0">
                <a:solidFill>
                  <a:schemeClr val="dk1"/>
                </a:solidFill>
                <a:latin typeface="Calibri"/>
                <a:ea typeface="Calibri"/>
                <a:cs typeface="Calibri"/>
                <a:sym typeface="Calibri"/>
              </a:rPr>
              <a:t>Lorsque vous viendrez chercher votre diplôme du Bac:</a:t>
            </a:r>
            <a:endParaRPr dirty="0"/>
          </a:p>
        </p:txBody>
      </p:sp>
      <p:pic>
        <p:nvPicPr>
          <p:cNvPr id="9" name="Image 8" descr="Une image contenant texte, menu, capture d’écran, affiche&#10;&#10;Le contenu généré par l’IA peut être incorrect.">
            <a:extLst>
              <a:ext uri="{FF2B5EF4-FFF2-40B4-BE49-F238E27FC236}">
                <a16:creationId xmlns:a16="http://schemas.microsoft.com/office/drawing/2014/main" id="{7B0FEDE7-15DC-E1A2-F152-8A60A5A80162}"/>
              </a:ext>
            </a:extLst>
          </p:cNvPr>
          <p:cNvPicPr>
            <a:picLocks noChangeAspect="1"/>
          </p:cNvPicPr>
          <p:nvPr/>
        </p:nvPicPr>
        <p:blipFill>
          <a:blip r:embed="rId3"/>
          <a:srcRect t="1" b="45915"/>
          <a:stretch>
            <a:fillRect/>
          </a:stretch>
        </p:blipFill>
        <p:spPr>
          <a:xfrm>
            <a:off x="2416553" y="1409702"/>
            <a:ext cx="7318288" cy="2824674"/>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67"/>
          <p:cNvSpPr txBox="1">
            <a:spLocks noGrp="1"/>
          </p:cNvSpPr>
          <p:nvPr>
            <p:ph type="title"/>
          </p:nvPr>
        </p:nvSpPr>
        <p:spPr>
          <a:xfrm>
            <a:off x="659958" y="1209822"/>
            <a:ext cx="10515600" cy="2897944"/>
          </a:xfrm>
          <a:prstGeom prst="rect">
            <a:avLst/>
          </a:prstGeom>
          <a:noFill/>
          <a:ln>
            <a:noFill/>
          </a:ln>
        </p:spPr>
        <p:txBody>
          <a:bodyPr spcFirstLastPara="1" wrap="square" lIns="91425" tIns="45700" rIns="91425" bIns="45700" anchor="ctr" anchorCtr="0">
            <a:normAutofit/>
          </a:bodyPr>
          <a:lstStyle/>
          <a:p>
            <a:pPr lvl="0" algn="ctr">
              <a:buSzPts val="4400"/>
            </a:pPr>
            <a:r>
              <a:rPr lang="fr-FR" sz="4000" dirty="0"/>
              <a:t>Merci à la direction de l’établissement, à CAPE91 et aux élèves.</a:t>
            </a:r>
            <a:br>
              <a:rPr lang="fr-FR" sz="4000" dirty="0"/>
            </a:br>
            <a:br>
              <a:rPr lang="fr-FR" dirty="0"/>
            </a:br>
            <a:r>
              <a:rPr lang="fr-FR" dirty="0"/>
              <a:t>Merci pour votre attention</a:t>
            </a:r>
            <a:endParaRPr dirty="0"/>
          </a:p>
        </p:txBody>
      </p:sp>
      <p:pic>
        <p:nvPicPr>
          <p:cNvPr id="1247" name="Google Shape;1247;p67"/>
          <p:cNvPicPr preferRelativeResize="0"/>
          <p:nvPr/>
        </p:nvPicPr>
        <p:blipFill rotWithShape="1">
          <a:blip r:embed="rId3">
            <a:alphaModFix/>
          </a:blip>
          <a:srcRect/>
          <a:stretch/>
        </p:blipFill>
        <p:spPr>
          <a:xfrm>
            <a:off x="4446785" y="3983267"/>
            <a:ext cx="2589530" cy="1533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8"/>
          <p:cNvSpPr txBox="1">
            <a:spLocks noGrp="1"/>
          </p:cNvSpPr>
          <p:nvPr>
            <p:ph type="title"/>
          </p:nvPr>
        </p:nvSpPr>
        <p:spPr>
          <a:xfrm>
            <a:off x="75426" y="381225"/>
            <a:ext cx="10464600" cy="948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a:t>Evolution relative des formations </a:t>
            </a:r>
            <a:r>
              <a:rPr lang="fr-FR" sz="2955"/>
              <a:t>(5 dernières promotions)</a:t>
            </a:r>
            <a:br>
              <a:rPr lang="fr-FR"/>
            </a:br>
            <a:endParaRPr/>
          </a:p>
        </p:txBody>
      </p:sp>
      <p:pic>
        <p:nvPicPr>
          <p:cNvPr id="298" name="Google Shape;298;p8"/>
          <p:cNvPicPr preferRelativeResize="0"/>
          <p:nvPr/>
        </p:nvPicPr>
        <p:blipFill>
          <a:blip r:embed="rId3">
            <a:alphaModFix/>
          </a:blip>
          <a:stretch>
            <a:fillRect/>
          </a:stretch>
        </p:blipFill>
        <p:spPr>
          <a:xfrm>
            <a:off x="1517100" y="1249175"/>
            <a:ext cx="8740424" cy="5608826"/>
          </a:xfrm>
          <a:prstGeom prst="rect">
            <a:avLst/>
          </a:prstGeom>
          <a:noFill/>
          <a:ln>
            <a:noFill/>
          </a:ln>
        </p:spPr>
      </p:pic>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4095</Words>
  <Application>Microsoft Office PowerPoint</Application>
  <PresentationFormat>Grand écran</PresentationFormat>
  <Paragraphs>693</Paragraphs>
  <Slides>82</Slides>
  <Notes>77</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82</vt:i4>
      </vt:variant>
    </vt:vector>
  </HeadingPairs>
  <TitlesOfParts>
    <vt:vector size="94" baseType="lpstr">
      <vt:lpstr>Segoe UI</vt:lpstr>
      <vt:lpstr>Open Sans</vt:lpstr>
      <vt:lpstr>Calibri</vt:lpstr>
      <vt:lpstr>Noto Sans Symbols</vt:lpstr>
      <vt:lpstr>Arial Black</vt:lpstr>
      <vt:lpstr>Arial</vt:lpstr>
      <vt:lpstr>Trebuchet MS</vt:lpstr>
      <vt:lpstr>Courier New</vt:lpstr>
      <vt:lpstr>Times New Roman</vt:lpstr>
      <vt:lpstr>Cambria</vt:lpstr>
      <vt:lpstr>Thème Office</vt:lpstr>
      <vt:lpstr>Standard</vt:lpstr>
      <vt:lpstr>Présentation PowerPoint</vt:lpstr>
      <vt:lpstr>AGENDA</vt:lpstr>
      <vt:lpstr>Présentation PowerPoint</vt:lpstr>
      <vt:lpstr>Présentation PowerPoint</vt:lpstr>
      <vt:lpstr>Présentation PowerPoint</vt:lpstr>
      <vt:lpstr>Présentation PowerPoint</vt:lpstr>
      <vt:lpstr>Formations suivies par les bacheliers 2025</vt:lpstr>
      <vt:lpstr>Formations suivies par les 6 dernières promotions de bacheliers </vt:lpstr>
      <vt:lpstr>Evolution relative des formations (5 dernières promotions) </vt:lpstr>
      <vt:lpstr>Présentation PowerPoint</vt:lpstr>
      <vt:lpstr>Présentation PowerPoint</vt:lpstr>
      <vt:lpstr>Options facultatives en Terminale </vt:lpstr>
      <vt:lpstr>Options facultatives en Terminale </vt:lpstr>
      <vt:lpstr>Brevet de Technicien Supérieur (BTS)</vt:lpstr>
      <vt:lpstr>Présentation PowerPoint</vt:lpstr>
      <vt:lpstr>Présentation PowerPoint</vt:lpstr>
      <vt:lpstr>Bachelor Universitaire de Technologie</vt:lpstr>
      <vt:lpstr>IUT d’ORSAY : 3 départements</vt:lpstr>
      <vt:lpstr>IUT d’ORSAY : 3 départements</vt:lpstr>
      <vt:lpstr>IUT d’ORSAY : 3 départements</vt:lpstr>
      <vt:lpstr>IUT d’ORSAY – Candidature / Etude des dossiers</vt:lpstr>
      <vt:lpstr>Licences</vt:lpstr>
      <vt:lpstr>Licences</vt:lpstr>
      <vt:lpstr>Présentation PowerPoint</vt:lpstr>
      <vt:lpstr>Présentation PowerPoint</vt:lpstr>
      <vt:lpstr>Suivi des élèves en PASS à UPS-Orsay</vt:lpstr>
      <vt:lpstr>Suivi des élèves en PASS à UPS-Orsay</vt:lpstr>
      <vt:lpstr>Présentation PowerPoint</vt:lpstr>
      <vt:lpstr>Commission ParcourSup : 6 membres</vt:lpstr>
      <vt:lpstr>ParcourSup PASS À titre indicatif, toutes données étant modifiables les données entre parenthèses sont des ordres de grandeur rediscutés tous les ans</vt:lpstr>
      <vt:lpstr>Candidatures</vt:lpstr>
      <vt:lpstr>Candidatures mineure SFO</vt:lpstr>
      <vt:lpstr>Etudier à  la Faculté des Sciences du Sport F2S</vt:lpstr>
      <vt:lpstr>Cursus Faculté des Sciences du Sport</vt:lpstr>
      <vt:lpstr> </vt:lpstr>
      <vt:lpstr>Présentation PowerPoint</vt:lpstr>
      <vt:lpstr>Présentation PowerPoint</vt:lpstr>
      <vt:lpstr>Présentation PowerPoint</vt:lpstr>
      <vt:lpstr>OPTIONS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CPES (Cycle Pluridisciplinaire d'Etudes Supérieures)</vt:lpstr>
      <vt:lpstr>CLASSES   PREPA   SCIENTIFIQUES</vt:lpstr>
      <vt:lpstr>CPGE – Examen du dossier Parcoursup</vt:lpstr>
      <vt:lpstr>Présentation PowerPoint</vt:lpstr>
      <vt:lpstr>Sommaire</vt:lpstr>
      <vt:lpstr>1- La PTSI en résumé</vt:lpstr>
      <vt:lpstr>1- La PTSI en résumé</vt:lpstr>
      <vt:lpstr>1- La PTSI en résumé</vt:lpstr>
      <vt:lpstr>Sommaire</vt:lpstr>
      <vt:lpstr>2- La PTSI à Vilgé Contexte</vt:lpstr>
      <vt:lpstr>2- La PTSI à Vilgé   Résultats 2025</vt:lpstr>
      <vt:lpstr>Sommaire</vt:lpstr>
      <vt:lpstr>3- Nos critères de recrutement </vt:lpstr>
      <vt:lpstr>Présentation PowerPoint</vt:lpstr>
      <vt:lpstr>Présentation PowerPoint</vt:lpstr>
      <vt:lpstr>Ecoles suivies par les 6 dernières promotions de bacheliers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Message aux élèves</vt:lpstr>
      <vt:lpstr>Merci à la direction de l’établissement, à CAPE91 et aux élèves.  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Jean Christophe CHANTELOUP</dc:creator>
  <cp:lastModifiedBy>Francis Jouette</cp:lastModifiedBy>
  <cp:revision>17</cp:revision>
  <dcterms:created xsi:type="dcterms:W3CDTF">2023-01-20T18:43:08Z</dcterms:created>
  <dcterms:modified xsi:type="dcterms:W3CDTF">2025-12-13T08:25:49Z</dcterms:modified>
</cp:coreProperties>
</file>